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PT Sans Narrow"/>
      <p:regular r:id="rId39"/>
      <p:bold r:id="rId40"/>
    </p:embeddedFont>
    <p:embeddedFont>
      <p:font typeface="Open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TSansNarrow-bold.fntdata"/><Relationship Id="rId20" Type="http://schemas.openxmlformats.org/officeDocument/2006/relationships/slide" Target="slides/slide15.xml"/><Relationship Id="rId42" Type="http://schemas.openxmlformats.org/officeDocument/2006/relationships/font" Target="fonts/OpenSans-bold.fntdata"/><Relationship Id="rId41" Type="http://schemas.openxmlformats.org/officeDocument/2006/relationships/font" Target="fonts/OpenSans-regular.fntdata"/><Relationship Id="rId22" Type="http://schemas.openxmlformats.org/officeDocument/2006/relationships/slide" Target="slides/slide17.xml"/><Relationship Id="rId44" Type="http://schemas.openxmlformats.org/officeDocument/2006/relationships/font" Target="fonts/OpenSans-boldItalic.fntdata"/><Relationship Id="rId21" Type="http://schemas.openxmlformats.org/officeDocument/2006/relationships/slide" Target="slides/slide16.xml"/><Relationship Id="rId43" Type="http://schemas.openxmlformats.org/officeDocument/2006/relationships/font" Target="fonts/OpenSans-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PTSansNarrow-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37b52c124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37b52c124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5b12f73cc4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5b12f73cc4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Jingya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b12f73cc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b12f73cc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Jingya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5b12f73cc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5b12f73cc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Jingya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b12f73cc4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b12f73cc4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5b12f73cc4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5b12f73cc4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Ting</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5b12f73cc4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5b12f73cc4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Ting</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5b12f73cc4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5b12f73cc4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Ting</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5b12f73cc4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5b12f73cc4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5b12f73cc4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5b12f73cc4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Justin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5b12f73cc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5b12f73c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37b52c12a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37b52c12a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37b52c12a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37b52c12a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5b12f73cc4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5b12f73cc4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37b52c12a7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37b52c12a7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5b12f73cc4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5b12f73cc4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Jeff</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37b52c12a7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37b52c12a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5b12f73cc4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5b12f73cc4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5572e9d64d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5572e9d64d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5572e9d64d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5572e9d64d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5572e9d64d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5572e9d64d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5572e9d64d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5572e9d64d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Jeff</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5af4f5385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5af4f5385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5572e9d64d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5572e9d64d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5af4f5385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5af4f5385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37b52c12a7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37b52c12a7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5572e9d64d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5572e9d64d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Jeff</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5af4f5385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5af4f5385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Jeff</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5b12f73cc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5b12f73cc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Jeff</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5b12f73cc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5b12f73cc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Jeff</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5af4f5385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5af4f5385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37b52c12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37b52c12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7.png"/><Relationship Id="rId5"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7.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9.png"/><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20" Type="http://schemas.openxmlformats.org/officeDocument/2006/relationships/hyperlink" Target="https://www.zotero.org/google-docs/?broken=TI2NPM" TargetMode="External"/><Relationship Id="rId22" Type="http://schemas.openxmlformats.org/officeDocument/2006/relationships/hyperlink" Target="https://www.zotero.org/google-docs/?broken=TI2NPM" TargetMode="External"/><Relationship Id="rId21" Type="http://schemas.openxmlformats.org/officeDocument/2006/relationships/hyperlink" Target="https://www.zotero.org/google-docs/?broken=TI2NPM" TargetMode="External"/><Relationship Id="rId24" Type="http://schemas.openxmlformats.org/officeDocument/2006/relationships/hyperlink" Target="https://www.zotero.org/google-docs/?broken=oOLFdZ" TargetMode="External"/><Relationship Id="rId23" Type="http://schemas.openxmlformats.org/officeDocument/2006/relationships/hyperlink" Target="https://www.zotero.org/google-docs/?broken=oOLFdZ" TargetMode="External"/><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www.zotero.org/google-docs/?broken=0PMwKl" TargetMode="External"/><Relationship Id="rId4" Type="http://schemas.openxmlformats.org/officeDocument/2006/relationships/hyperlink" Target="https://www.zotero.org/google-docs/?broken=0PMwKl" TargetMode="External"/><Relationship Id="rId9" Type="http://schemas.openxmlformats.org/officeDocument/2006/relationships/hyperlink" Target="https://www.zotero.org/google-docs/?broken=bUhY2e" TargetMode="External"/><Relationship Id="rId26" Type="http://schemas.openxmlformats.org/officeDocument/2006/relationships/hyperlink" Target="https://www.zotero.org/google-docs/?broken=oOLFdZ" TargetMode="External"/><Relationship Id="rId25" Type="http://schemas.openxmlformats.org/officeDocument/2006/relationships/hyperlink" Target="https://www.zotero.org/google-docs/?broken=oOLFdZ" TargetMode="External"/><Relationship Id="rId28" Type="http://schemas.openxmlformats.org/officeDocument/2006/relationships/hyperlink" Target="https://www.zotero.org/google-docs/?broken=l6ZrA7" TargetMode="External"/><Relationship Id="rId27" Type="http://schemas.openxmlformats.org/officeDocument/2006/relationships/hyperlink" Target="https://www.zotero.org/google-docs/?broken=oOLFdZ" TargetMode="External"/><Relationship Id="rId5" Type="http://schemas.openxmlformats.org/officeDocument/2006/relationships/hyperlink" Target="https://www.zotero.org/google-docs/?broken=0PMwKl" TargetMode="External"/><Relationship Id="rId6" Type="http://schemas.openxmlformats.org/officeDocument/2006/relationships/hyperlink" Target="https://www.zotero.org/google-docs/?broken=cmVJDY" TargetMode="External"/><Relationship Id="rId29" Type="http://schemas.openxmlformats.org/officeDocument/2006/relationships/hyperlink" Target="https://www.zotero.org/google-docs/?broken=l6ZrA7" TargetMode="External"/><Relationship Id="rId7" Type="http://schemas.openxmlformats.org/officeDocument/2006/relationships/hyperlink" Target="https://www.zotero.org/google-docs/?broken=cmVJDY" TargetMode="External"/><Relationship Id="rId8" Type="http://schemas.openxmlformats.org/officeDocument/2006/relationships/hyperlink" Target="https://www.zotero.org/google-docs/?broken=cmVJDY" TargetMode="External"/><Relationship Id="rId31" Type="http://schemas.openxmlformats.org/officeDocument/2006/relationships/hyperlink" Target="https://www.zotero.org/google-docs/?broken=l6ZrA7" TargetMode="External"/><Relationship Id="rId30" Type="http://schemas.openxmlformats.org/officeDocument/2006/relationships/hyperlink" Target="https://www.zotero.org/google-docs/?broken=l6ZrA7" TargetMode="External"/><Relationship Id="rId11" Type="http://schemas.openxmlformats.org/officeDocument/2006/relationships/hyperlink" Target="https://www.zotero.org/google-docs/?broken=bUhY2e" TargetMode="External"/><Relationship Id="rId33" Type="http://schemas.openxmlformats.org/officeDocument/2006/relationships/hyperlink" Target="https://doi.org/10.3390/ijerph15081763" TargetMode="External"/><Relationship Id="rId10" Type="http://schemas.openxmlformats.org/officeDocument/2006/relationships/hyperlink" Target="https://www.zotero.org/google-docs/?broken=bUhY2e" TargetMode="External"/><Relationship Id="rId32" Type="http://schemas.openxmlformats.org/officeDocument/2006/relationships/hyperlink" Target="https://www.zotero.org/google-docs/?broken=l6ZrA7" TargetMode="External"/><Relationship Id="rId13" Type="http://schemas.openxmlformats.org/officeDocument/2006/relationships/hyperlink" Target="https://www.zotero.org/google-docs/?broken=bUhY2e" TargetMode="External"/><Relationship Id="rId12" Type="http://schemas.openxmlformats.org/officeDocument/2006/relationships/hyperlink" Target="https://www.zotero.org/google-docs/?broken=bUhY2e" TargetMode="External"/><Relationship Id="rId15" Type="http://schemas.openxmlformats.org/officeDocument/2006/relationships/hyperlink" Target="https://www.zotero.org/google-docs/?broken=Zeo67y" TargetMode="External"/><Relationship Id="rId14" Type="http://schemas.openxmlformats.org/officeDocument/2006/relationships/hyperlink" Target="https://www.zotero.org/google-docs/?broken=Zeo67y" TargetMode="External"/><Relationship Id="rId17" Type="http://schemas.openxmlformats.org/officeDocument/2006/relationships/hyperlink" Target="https://www.zotero.org/google-docs/?broken=fwl70o" TargetMode="External"/><Relationship Id="rId16" Type="http://schemas.openxmlformats.org/officeDocument/2006/relationships/hyperlink" Target="https://www.zotero.org/google-docs/?broken=Zeo67y" TargetMode="External"/><Relationship Id="rId19" Type="http://schemas.openxmlformats.org/officeDocument/2006/relationships/hyperlink" Target="https://www.zotero.org/google-docs/?broken=fwl70o" TargetMode="External"/><Relationship Id="rId18" Type="http://schemas.openxmlformats.org/officeDocument/2006/relationships/hyperlink" Target="https://www.zotero.org/google-docs/?broken=fwl70o"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data.austintexas.gov/stories/s/M-A-1-Percent-split-of-modes-based-on-commute-to-w/hm3r-8jfy/"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330650"/>
            <a:ext cx="7136700" cy="144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4000"/>
              <a:t>The Impact of Public Transit on Rideshare Demand in Austin, Texas</a:t>
            </a:r>
            <a:endParaRPr sz="4000"/>
          </a:p>
        </p:txBody>
      </p:sp>
      <p:sp>
        <p:nvSpPr>
          <p:cNvPr id="67" name="Google Shape;67;p13"/>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p>
            <a:pPr indent="0" lvl="0" marL="0" rtl="0" algn="ctr">
              <a:lnSpc>
                <a:spcPct val="107916"/>
              </a:lnSpc>
              <a:spcBef>
                <a:spcPts val="0"/>
              </a:spcBef>
              <a:spcAft>
                <a:spcPts val="800"/>
              </a:spcAft>
              <a:buNone/>
            </a:pPr>
            <a:r>
              <a:rPr lang="en" sz="1500">
                <a:latin typeface="Calibri"/>
                <a:ea typeface="Calibri"/>
                <a:cs typeface="Calibri"/>
                <a:sym typeface="Calibri"/>
              </a:rPr>
              <a:t>Jeffrey Finucane, Justin Heinzekehr, Jingya Ye, Ting Sit, Warren Ehrenfried</a:t>
            </a:r>
            <a:endParaRPr sz="2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Spatial Binning of Coordinates</a:t>
            </a:r>
            <a:endParaRPr/>
          </a:p>
        </p:txBody>
      </p:sp>
      <p:sp>
        <p:nvSpPr>
          <p:cNvPr id="122" name="Google Shape;122;p22"/>
          <p:cNvSpPr txBox="1"/>
          <p:nvPr>
            <p:ph idx="1" type="body"/>
          </p:nvPr>
        </p:nvSpPr>
        <p:spPr>
          <a:xfrm>
            <a:off x="311700" y="1104125"/>
            <a:ext cx="4801200" cy="34020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Char char="●"/>
            </a:pPr>
            <a:r>
              <a:rPr lang="en" sz="1600"/>
              <a:t>Spatial binning method applied to compiled rideshare/bus volume dataset for further analysis</a:t>
            </a:r>
            <a:endParaRPr sz="1600"/>
          </a:p>
          <a:p>
            <a:pPr indent="-330200" lvl="0" marL="457200" rtl="0" algn="l">
              <a:lnSpc>
                <a:spcPct val="115000"/>
              </a:lnSpc>
              <a:spcBef>
                <a:spcPts val="0"/>
              </a:spcBef>
              <a:spcAft>
                <a:spcPts val="0"/>
              </a:spcAft>
              <a:buSzPts val="1600"/>
              <a:buChar char="●"/>
            </a:pPr>
            <a:r>
              <a:rPr lang="en" sz="1600"/>
              <a:t>Locations divided in a 5 x 5 grid resulting in 25 unique categorical variables</a:t>
            </a:r>
            <a:endParaRPr sz="1600"/>
          </a:p>
          <a:p>
            <a:pPr indent="-330200" lvl="0" marL="457200" rtl="0" algn="l">
              <a:lnSpc>
                <a:spcPct val="115000"/>
              </a:lnSpc>
              <a:spcBef>
                <a:spcPts val="0"/>
              </a:spcBef>
              <a:spcAft>
                <a:spcPts val="0"/>
              </a:spcAft>
              <a:buSzPts val="1600"/>
              <a:buChar char="●"/>
            </a:pPr>
            <a:r>
              <a:rPr lang="en" sz="1600"/>
              <a:t>Grouped data regions providing more related and relevant data points</a:t>
            </a:r>
            <a:endParaRPr sz="1600"/>
          </a:p>
          <a:p>
            <a:pPr indent="-330200" lvl="0" marL="457200" rtl="0" algn="l">
              <a:lnSpc>
                <a:spcPct val="115000"/>
              </a:lnSpc>
              <a:spcBef>
                <a:spcPts val="0"/>
              </a:spcBef>
              <a:spcAft>
                <a:spcPts val="0"/>
              </a:spcAft>
              <a:buSzPts val="1600"/>
              <a:buChar char="●"/>
            </a:pPr>
            <a:r>
              <a:rPr lang="en" sz="1600"/>
              <a:t>The result shows that bus volume has a negative relationship with rideshare volume and is somewhat significant with an R-squared value &gt; 0.5</a:t>
            </a:r>
            <a:endParaRPr sz="1600"/>
          </a:p>
        </p:txBody>
      </p:sp>
      <p:pic>
        <p:nvPicPr>
          <p:cNvPr id="123" name="Google Shape;123;p22"/>
          <p:cNvPicPr preferRelativeResize="0"/>
          <p:nvPr/>
        </p:nvPicPr>
        <p:blipFill rotWithShape="1">
          <a:blip r:embed="rId3">
            <a:alphaModFix/>
          </a:blip>
          <a:srcRect b="0" l="0" r="-644" t="0"/>
          <a:stretch/>
        </p:blipFill>
        <p:spPr>
          <a:xfrm>
            <a:off x="5112900" y="843000"/>
            <a:ext cx="3891302" cy="3457501"/>
          </a:xfrm>
          <a:prstGeom prst="rect">
            <a:avLst/>
          </a:prstGeom>
          <a:noFill/>
          <a:ln>
            <a:noFill/>
          </a:ln>
        </p:spPr>
      </p:pic>
      <p:sp>
        <p:nvSpPr>
          <p:cNvPr id="124" name="Google Shape;124;p22"/>
          <p:cNvSpPr txBox="1"/>
          <p:nvPr/>
        </p:nvSpPr>
        <p:spPr>
          <a:xfrm>
            <a:off x="5243850" y="4300500"/>
            <a:ext cx="3629400" cy="288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Heatmap showing density of rideshare pick-up locations</a:t>
            </a:r>
            <a:endParaRPr>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Initial Hypothesis</a:t>
            </a:r>
            <a:endParaRPr/>
          </a:p>
        </p:txBody>
      </p:sp>
      <p:sp>
        <p:nvSpPr>
          <p:cNvPr id="130" name="Google Shape;130;p23"/>
          <p:cNvSpPr txBox="1"/>
          <p:nvPr>
            <p:ph idx="1" type="body"/>
          </p:nvPr>
        </p:nvSpPr>
        <p:spPr>
          <a:xfrm>
            <a:off x="372075" y="1302550"/>
            <a:ext cx="8520600" cy="3302700"/>
          </a:xfrm>
          <a:prstGeom prst="rect">
            <a:avLst/>
          </a:prstGeom>
        </p:spPr>
        <p:txBody>
          <a:bodyPr anchorCtr="0" anchor="t" bIns="91425" lIns="91425" spcFirstLastPara="1" rIns="91425" wrap="square" tIns="91425">
            <a:normAutofit/>
          </a:bodyPr>
          <a:lstStyle/>
          <a:p>
            <a:pPr indent="-330200" lvl="0" marL="457200" rtl="0" algn="l">
              <a:lnSpc>
                <a:spcPct val="115000"/>
              </a:lnSpc>
              <a:spcBef>
                <a:spcPts val="0"/>
              </a:spcBef>
              <a:spcAft>
                <a:spcPts val="0"/>
              </a:spcAft>
              <a:buClr>
                <a:srgbClr val="000000"/>
              </a:buClr>
              <a:buSzPts val="1600"/>
              <a:buFont typeface="Times New Roman"/>
              <a:buChar char="●"/>
            </a:pPr>
            <a:r>
              <a:rPr lang="en" sz="1600">
                <a:solidFill>
                  <a:srgbClr val="000000"/>
                </a:solidFill>
              </a:rPr>
              <a:t>Control on day of week, hour of day, and weather condition, </a:t>
            </a:r>
            <a:r>
              <a:rPr b="1" lang="en" sz="1600">
                <a:solidFill>
                  <a:srgbClr val="000000"/>
                </a:solidFill>
              </a:rPr>
              <a:t>higher</a:t>
            </a:r>
            <a:r>
              <a:rPr lang="en" sz="1600">
                <a:solidFill>
                  <a:srgbClr val="000000"/>
                </a:solidFill>
              </a:rPr>
              <a:t> bus ride volume lead to </a:t>
            </a:r>
            <a:r>
              <a:rPr b="1" lang="en" sz="1600">
                <a:solidFill>
                  <a:srgbClr val="000000"/>
                </a:solidFill>
              </a:rPr>
              <a:t>lower</a:t>
            </a:r>
            <a:r>
              <a:rPr lang="en" sz="1600">
                <a:solidFill>
                  <a:srgbClr val="000000"/>
                </a:solidFill>
              </a:rPr>
              <a:t> rideshare volume (negatively correlated).</a:t>
            </a:r>
            <a:endParaRPr sz="1600">
              <a:solidFill>
                <a:srgbClr val="000000"/>
              </a:solidFill>
            </a:endParaRPr>
          </a:p>
          <a:p>
            <a:pPr indent="-330200" lvl="0" marL="457200" rtl="0" algn="l">
              <a:lnSpc>
                <a:spcPct val="115000"/>
              </a:lnSpc>
              <a:spcBef>
                <a:spcPts val="0"/>
              </a:spcBef>
              <a:spcAft>
                <a:spcPts val="0"/>
              </a:spcAft>
              <a:buClr>
                <a:srgbClr val="000000"/>
              </a:buClr>
              <a:buSzPts val="1600"/>
              <a:buFont typeface="Times New Roman"/>
              <a:buChar char="●"/>
            </a:pPr>
            <a:r>
              <a:rPr lang="en" sz="1600">
                <a:solidFill>
                  <a:srgbClr val="000000"/>
                </a:solidFill>
              </a:rPr>
              <a:t>For the same to and from location, the </a:t>
            </a:r>
            <a:r>
              <a:rPr b="1" lang="en" sz="1600">
                <a:solidFill>
                  <a:srgbClr val="000000"/>
                </a:solidFill>
              </a:rPr>
              <a:t>longer</a:t>
            </a:r>
            <a:r>
              <a:rPr lang="en" sz="1600">
                <a:solidFill>
                  <a:srgbClr val="000000"/>
                </a:solidFill>
              </a:rPr>
              <a:t> the difference in traveled time among rideshare and public transposition, the </a:t>
            </a:r>
            <a:r>
              <a:rPr b="1" lang="en" sz="1600">
                <a:solidFill>
                  <a:srgbClr val="000000"/>
                </a:solidFill>
              </a:rPr>
              <a:t>higher</a:t>
            </a:r>
            <a:r>
              <a:rPr lang="en" sz="1600">
                <a:solidFill>
                  <a:srgbClr val="000000"/>
                </a:solidFill>
              </a:rPr>
              <a:t> the rideshare volume.</a:t>
            </a:r>
            <a:endParaRPr sz="1600">
              <a:solidFill>
                <a:srgbClr val="000000"/>
              </a:solidFill>
            </a:endParaRPr>
          </a:p>
          <a:p>
            <a:pPr indent="-330200" lvl="0" marL="457200" rtl="0" algn="l">
              <a:lnSpc>
                <a:spcPct val="115000"/>
              </a:lnSpc>
              <a:spcBef>
                <a:spcPts val="0"/>
              </a:spcBef>
              <a:spcAft>
                <a:spcPts val="0"/>
              </a:spcAft>
              <a:buClr>
                <a:srgbClr val="000000"/>
              </a:buClr>
              <a:buSzPts val="1600"/>
              <a:buFont typeface="Times New Roman"/>
              <a:buChar char="●"/>
            </a:pPr>
            <a:r>
              <a:rPr lang="en" sz="1600">
                <a:solidFill>
                  <a:srgbClr val="000000"/>
                </a:solidFill>
              </a:rPr>
              <a:t>The shorter the distance between a pickup/dropoff location from a bus stop, the </a:t>
            </a:r>
            <a:r>
              <a:rPr b="1" lang="en" sz="1600">
                <a:solidFill>
                  <a:srgbClr val="000000"/>
                </a:solidFill>
              </a:rPr>
              <a:t>lower</a:t>
            </a:r>
            <a:r>
              <a:rPr lang="en" sz="1600">
                <a:solidFill>
                  <a:srgbClr val="000000"/>
                </a:solidFill>
              </a:rPr>
              <a:t> the share ride volume.</a:t>
            </a:r>
            <a:endParaRPr sz="1600">
              <a:solidFill>
                <a:srgbClr val="000000"/>
              </a:solidFill>
            </a:endParaRPr>
          </a:p>
          <a:p>
            <a:pPr indent="-330200" lvl="0" marL="457200" rtl="0" algn="l">
              <a:lnSpc>
                <a:spcPct val="115000"/>
              </a:lnSpc>
              <a:spcBef>
                <a:spcPts val="0"/>
              </a:spcBef>
              <a:spcAft>
                <a:spcPts val="0"/>
              </a:spcAft>
              <a:buClr>
                <a:srgbClr val="000000"/>
              </a:buClr>
              <a:buSzPts val="1600"/>
              <a:buFont typeface="Times New Roman"/>
              <a:buChar char="●"/>
            </a:pPr>
            <a:r>
              <a:rPr lang="en" sz="1600">
                <a:solidFill>
                  <a:srgbClr val="000000"/>
                </a:solidFill>
              </a:rPr>
              <a:t>The </a:t>
            </a:r>
            <a:r>
              <a:rPr b="1" lang="en" sz="1600">
                <a:solidFill>
                  <a:srgbClr val="000000"/>
                </a:solidFill>
              </a:rPr>
              <a:t>fewer</a:t>
            </a:r>
            <a:r>
              <a:rPr lang="en" sz="1600">
                <a:solidFill>
                  <a:srgbClr val="000000"/>
                </a:solidFill>
              </a:rPr>
              <a:t> rides on the road through rideshare the </a:t>
            </a:r>
            <a:r>
              <a:rPr b="1" lang="en" sz="1600">
                <a:solidFill>
                  <a:srgbClr val="000000"/>
                </a:solidFill>
              </a:rPr>
              <a:t>less</a:t>
            </a:r>
            <a:r>
              <a:rPr lang="en" sz="1600">
                <a:solidFill>
                  <a:srgbClr val="000000"/>
                </a:solidFill>
              </a:rPr>
              <a:t> fuel consumed and </a:t>
            </a:r>
            <a:r>
              <a:rPr b="1" lang="en" sz="1600">
                <a:solidFill>
                  <a:srgbClr val="000000"/>
                </a:solidFill>
              </a:rPr>
              <a:t>less</a:t>
            </a:r>
            <a:r>
              <a:rPr lang="en" sz="1600">
                <a:solidFill>
                  <a:srgbClr val="000000"/>
                </a:solidFill>
              </a:rPr>
              <a:t> CO2 emissions (positive correlation).</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11700" y="191450"/>
            <a:ext cx="4470600" cy="47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EDA</a:t>
            </a:r>
            <a:endParaRPr/>
          </a:p>
        </p:txBody>
      </p:sp>
      <p:sp>
        <p:nvSpPr>
          <p:cNvPr id="136" name="Google Shape;136;p24"/>
          <p:cNvSpPr txBox="1"/>
          <p:nvPr>
            <p:ph idx="1" type="body"/>
          </p:nvPr>
        </p:nvSpPr>
        <p:spPr>
          <a:xfrm>
            <a:off x="206413" y="3588000"/>
            <a:ext cx="4470600" cy="12288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1200"/>
              </a:spcAft>
              <a:buNone/>
            </a:pPr>
            <a:r>
              <a:rPr lang="en" sz="1600"/>
              <a:t>Observe</a:t>
            </a:r>
            <a:r>
              <a:rPr lang="en" sz="1600"/>
              <a:t> </a:t>
            </a:r>
            <a:r>
              <a:rPr lang="en" sz="1600" u="sng"/>
              <a:t>inverse</a:t>
            </a:r>
            <a:r>
              <a:rPr lang="en" sz="1600"/>
              <a:t> relationship among rideshare and bus ride volume, implies the possibility of </a:t>
            </a:r>
            <a:r>
              <a:rPr lang="en" sz="1600" u="sng"/>
              <a:t>substitution</a:t>
            </a:r>
            <a:r>
              <a:rPr lang="en" sz="1600"/>
              <a:t> effect</a:t>
            </a:r>
            <a:endParaRPr sz="1600"/>
          </a:p>
        </p:txBody>
      </p:sp>
      <p:pic>
        <p:nvPicPr>
          <p:cNvPr id="137" name="Google Shape;137;p24"/>
          <p:cNvPicPr preferRelativeResize="0"/>
          <p:nvPr/>
        </p:nvPicPr>
        <p:blipFill>
          <a:blip r:embed="rId3">
            <a:alphaModFix/>
          </a:blip>
          <a:stretch>
            <a:fillRect/>
          </a:stretch>
        </p:blipFill>
        <p:spPr>
          <a:xfrm>
            <a:off x="455738" y="715675"/>
            <a:ext cx="3971925" cy="2762250"/>
          </a:xfrm>
          <a:prstGeom prst="rect">
            <a:avLst/>
          </a:prstGeom>
          <a:noFill/>
          <a:ln>
            <a:noFill/>
          </a:ln>
        </p:spPr>
      </p:pic>
      <p:pic>
        <p:nvPicPr>
          <p:cNvPr id="138" name="Google Shape;138;p24"/>
          <p:cNvPicPr preferRelativeResize="0"/>
          <p:nvPr/>
        </p:nvPicPr>
        <p:blipFill>
          <a:blip r:embed="rId4">
            <a:alphaModFix/>
          </a:blip>
          <a:stretch>
            <a:fillRect/>
          </a:stretch>
        </p:blipFill>
        <p:spPr>
          <a:xfrm>
            <a:off x="4860375" y="666651"/>
            <a:ext cx="3971925" cy="2033750"/>
          </a:xfrm>
          <a:prstGeom prst="rect">
            <a:avLst/>
          </a:prstGeom>
          <a:noFill/>
          <a:ln>
            <a:noFill/>
          </a:ln>
        </p:spPr>
      </p:pic>
      <p:pic>
        <p:nvPicPr>
          <p:cNvPr id="139" name="Google Shape;139;p24"/>
          <p:cNvPicPr preferRelativeResize="0"/>
          <p:nvPr/>
        </p:nvPicPr>
        <p:blipFill>
          <a:blip r:embed="rId5">
            <a:alphaModFix/>
          </a:blip>
          <a:stretch>
            <a:fillRect/>
          </a:stretch>
        </p:blipFill>
        <p:spPr>
          <a:xfrm>
            <a:off x="4860375" y="2786025"/>
            <a:ext cx="4067175" cy="1934025"/>
          </a:xfrm>
          <a:prstGeom prst="rect">
            <a:avLst/>
          </a:prstGeom>
          <a:noFill/>
          <a:ln>
            <a:noFill/>
          </a:ln>
        </p:spPr>
      </p:pic>
      <p:sp>
        <p:nvSpPr>
          <p:cNvPr id="140" name="Google Shape;140;p24"/>
          <p:cNvSpPr txBox="1"/>
          <p:nvPr/>
        </p:nvSpPr>
        <p:spPr>
          <a:xfrm>
            <a:off x="1751825" y="252500"/>
            <a:ext cx="23664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u="sng">
                <a:latin typeface="Open Sans"/>
                <a:ea typeface="Open Sans"/>
                <a:cs typeface="Open Sans"/>
                <a:sym typeface="Open Sans"/>
              </a:rPr>
              <a:t>Rideshares Volume Pattern</a:t>
            </a:r>
            <a:endParaRPr b="1" sz="1200" u="sng">
              <a:latin typeface="Open Sans"/>
              <a:ea typeface="Open Sans"/>
              <a:cs typeface="Open Sans"/>
              <a:sym typeface="Open Sans"/>
            </a:endParaRPr>
          </a:p>
        </p:txBody>
      </p:sp>
      <p:sp>
        <p:nvSpPr>
          <p:cNvPr id="141" name="Google Shape;141;p24"/>
          <p:cNvSpPr txBox="1"/>
          <p:nvPr/>
        </p:nvSpPr>
        <p:spPr>
          <a:xfrm>
            <a:off x="5900725" y="227925"/>
            <a:ext cx="22455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u="sng">
                <a:latin typeface="Open Sans"/>
                <a:ea typeface="Open Sans"/>
                <a:cs typeface="Open Sans"/>
                <a:sym typeface="Open Sans"/>
              </a:rPr>
              <a:t>Bus rides</a:t>
            </a:r>
            <a:r>
              <a:rPr b="1" lang="en" sz="1200" u="sng">
                <a:latin typeface="Open Sans"/>
                <a:ea typeface="Open Sans"/>
                <a:cs typeface="Open Sans"/>
                <a:sym typeface="Open Sans"/>
              </a:rPr>
              <a:t> Volume Pattern</a:t>
            </a:r>
            <a:endParaRPr b="1" sz="1200" u="sng">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461325"/>
            <a:ext cx="2808000" cy="5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200"/>
              <a:t>EDA (cont)</a:t>
            </a:r>
            <a:endParaRPr sz="3200"/>
          </a:p>
        </p:txBody>
      </p:sp>
      <p:sp>
        <p:nvSpPr>
          <p:cNvPr id="147" name="Google Shape;147;p25"/>
          <p:cNvSpPr txBox="1"/>
          <p:nvPr>
            <p:ph idx="1" type="body"/>
          </p:nvPr>
        </p:nvSpPr>
        <p:spPr>
          <a:xfrm>
            <a:off x="311700" y="1041000"/>
            <a:ext cx="3806700" cy="380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Existence of weather conditions do not appear to affect rideshare usage distribution</a:t>
            </a:r>
            <a:endParaRPr sz="1600"/>
          </a:p>
        </p:txBody>
      </p:sp>
      <p:pic>
        <p:nvPicPr>
          <p:cNvPr id="148" name="Google Shape;148;p25"/>
          <p:cNvPicPr preferRelativeResize="0"/>
          <p:nvPr/>
        </p:nvPicPr>
        <p:blipFill>
          <a:blip r:embed="rId3">
            <a:alphaModFix/>
          </a:blip>
          <a:stretch>
            <a:fillRect/>
          </a:stretch>
        </p:blipFill>
        <p:spPr>
          <a:xfrm>
            <a:off x="3888200" y="859750"/>
            <a:ext cx="5023500" cy="3709250"/>
          </a:xfrm>
          <a:prstGeom prst="rect">
            <a:avLst/>
          </a:prstGeom>
          <a:noFill/>
          <a:ln>
            <a:noFill/>
          </a:ln>
        </p:spPr>
      </p:pic>
      <p:sp>
        <p:nvSpPr>
          <p:cNvPr id="149" name="Google Shape;149;p25"/>
          <p:cNvSpPr txBox="1"/>
          <p:nvPr/>
        </p:nvSpPr>
        <p:spPr>
          <a:xfrm>
            <a:off x="5216750" y="349100"/>
            <a:ext cx="23664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u="sng">
                <a:latin typeface="Open Sans"/>
                <a:ea typeface="Open Sans"/>
                <a:cs typeface="Open Sans"/>
                <a:sym typeface="Open Sans"/>
              </a:rPr>
              <a:t>Rideshares Volume Pattern</a:t>
            </a:r>
            <a:endParaRPr b="1" sz="1200" u="sng">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Modeling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Variables</a:t>
            </a:r>
            <a:endParaRPr/>
          </a:p>
        </p:txBody>
      </p:sp>
      <p:sp>
        <p:nvSpPr>
          <p:cNvPr id="160" name="Google Shape;160;p2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Rideshare volume (ride_vol) - Target</a:t>
            </a:r>
            <a:endParaRPr sz="1600"/>
          </a:p>
          <a:p>
            <a:pPr indent="-330200" lvl="0" marL="457200" rtl="0" algn="l">
              <a:spcBef>
                <a:spcPts val="0"/>
              </a:spcBef>
              <a:spcAft>
                <a:spcPts val="0"/>
              </a:spcAft>
              <a:buSzPts val="1600"/>
              <a:buChar char="●"/>
            </a:pPr>
            <a:r>
              <a:rPr lang="en" sz="1600"/>
              <a:t>Bus ride volume (bus_vol)</a:t>
            </a:r>
            <a:endParaRPr sz="1600"/>
          </a:p>
          <a:p>
            <a:pPr indent="-330200" lvl="0" marL="457200" rtl="0" algn="l">
              <a:spcBef>
                <a:spcPts val="0"/>
              </a:spcBef>
              <a:spcAft>
                <a:spcPts val="0"/>
              </a:spcAft>
              <a:buSzPts val="1600"/>
              <a:buChar char="●"/>
            </a:pPr>
            <a:r>
              <a:rPr lang="en" sz="1600"/>
              <a:t>Weekend/Weekday (wkd_end): Mon-Fri (weekday), Sat/Sun(weekend)</a:t>
            </a:r>
            <a:endParaRPr sz="1600"/>
          </a:p>
          <a:p>
            <a:pPr indent="-330200" lvl="0" marL="457200" rtl="0" algn="l">
              <a:spcBef>
                <a:spcPts val="0"/>
              </a:spcBef>
              <a:spcAft>
                <a:spcPts val="0"/>
              </a:spcAft>
              <a:buSzPts val="1600"/>
              <a:buChar char="●"/>
            </a:pPr>
            <a:r>
              <a:rPr lang="en" sz="1600"/>
              <a:t>Hour of day (hr_cat): 4 categories (Midnight - 6am, 6am to 12noon, 12noon to 6pm,  6pm to midnight)</a:t>
            </a:r>
            <a:endParaRPr sz="1600"/>
          </a:p>
          <a:p>
            <a:pPr indent="-330200" lvl="0" marL="457200" rtl="0" algn="l">
              <a:spcBef>
                <a:spcPts val="0"/>
              </a:spcBef>
              <a:spcAft>
                <a:spcPts val="0"/>
              </a:spcAft>
              <a:buSzPts val="1600"/>
              <a:buChar char="●"/>
            </a:pPr>
            <a:r>
              <a:rPr lang="en" sz="1600"/>
              <a:t>Weather conditions (Fog, Thunder)</a:t>
            </a:r>
            <a:endParaRPr sz="1600"/>
          </a:p>
          <a:p>
            <a:pPr indent="-330200" lvl="0" marL="457200" rtl="0" algn="l">
              <a:spcBef>
                <a:spcPts val="0"/>
              </a:spcBef>
              <a:spcAft>
                <a:spcPts val="0"/>
              </a:spcAft>
              <a:buSzPts val="1600"/>
              <a:buChar char="●"/>
            </a:pPr>
            <a:r>
              <a:rPr lang="en" sz="1600"/>
              <a:t>Spatial</a:t>
            </a:r>
            <a:r>
              <a:rPr lang="en" sz="1600"/>
              <a:t> binning (start_grid_cell)</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311700" y="30007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Statistical Tests</a:t>
            </a:r>
            <a:endParaRPr/>
          </a:p>
        </p:txBody>
      </p:sp>
      <p:sp>
        <p:nvSpPr>
          <p:cNvPr id="166" name="Google Shape;166;p28"/>
          <p:cNvSpPr txBox="1"/>
          <p:nvPr>
            <p:ph idx="1" type="body"/>
          </p:nvPr>
        </p:nvSpPr>
        <p:spPr>
          <a:xfrm>
            <a:off x="190950" y="1085050"/>
            <a:ext cx="3999900" cy="755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en" sz="1600"/>
              <a:t>K-S Test on weather conditions </a:t>
            </a:r>
            <a:endParaRPr sz="1600"/>
          </a:p>
          <a:p>
            <a:pPr indent="0" lvl="0" marL="0" rtl="0" algn="l">
              <a:lnSpc>
                <a:spcPct val="95000"/>
              </a:lnSpc>
              <a:spcBef>
                <a:spcPts val="1200"/>
              </a:spcBef>
              <a:spcAft>
                <a:spcPts val="1200"/>
              </a:spcAft>
              <a:buSzPts val="275"/>
              <a:buNone/>
            </a:pPr>
            <a:r>
              <a:rPr b="1" lang="en" sz="1600"/>
              <a:t>Not significant</a:t>
            </a:r>
            <a:endParaRPr b="1" sz="1600"/>
          </a:p>
        </p:txBody>
      </p:sp>
      <p:pic>
        <p:nvPicPr>
          <p:cNvPr id="167" name="Google Shape;167;p28"/>
          <p:cNvPicPr preferRelativeResize="0"/>
          <p:nvPr/>
        </p:nvPicPr>
        <p:blipFill>
          <a:blip r:embed="rId3">
            <a:alphaModFix/>
          </a:blip>
          <a:stretch>
            <a:fillRect/>
          </a:stretch>
        </p:blipFill>
        <p:spPr>
          <a:xfrm>
            <a:off x="118500" y="1869475"/>
            <a:ext cx="4260300" cy="1162950"/>
          </a:xfrm>
          <a:prstGeom prst="rect">
            <a:avLst/>
          </a:prstGeom>
          <a:noFill/>
          <a:ln>
            <a:noFill/>
          </a:ln>
        </p:spPr>
      </p:pic>
      <p:sp>
        <p:nvSpPr>
          <p:cNvPr id="168" name="Google Shape;168;p28"/>
          <p:cNvSpPr txBox="1"/>
          <p:nvPr>
            <p:ph idx="2" type="body"/>
          </p:nvPr>
        </p:nvSpPr>
        <p:spPr>
          <a:xfrm>
            <a:off x="4801688" y="1085038"/>
            <a:ext cx="3999900" cy="8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Regression Test on hr_cat, wkd_end</a:t>
            </a:r>
            <a:endParaRPr sz="1600"/>
          </a:p>
          <a:p>
            <a:pPr indent="0" lvl="0" marL="0" rtl="0" algn="l">
              <a:spcBef>
                <a:spcPts val="1200"/>
              </a:spcBef>
              <a:spcAft>
                <a:spcPts val="1200"/>
              </a:spcAft>
              <a:buNone/>
            </a:pPr>
            <a:r>
              <a:rPr b="1" lang="en" sz="1600"/>
              <a:t>Significant</a:t>
            </a:r>
            <a:endParaRPr b="1" sz="1600"/>
          </a:p>
        </p:txBody>
      </p:sp>
      <p:pic>
        <p:nvPicPr>
          <p:cNvPr id="169" name="Google Shape;169;p28"/>
          <p:cNvPicPr preferRelativeResize="0"/>
          <p:nvPr/>
        </p:nvPicPr>
        <p:blipFill>
          <a:blip r:embed="rId4">
            <a:alphaModFix/>
          </a:blip>
          <a:stretch>
            <a:fillRect/>
          </a:stretch>
        </p:blipFill>
        <p:spPr>
          <a:xfrm>
            <a:off x="4832413" y="1909438"/>
            <a:ext cx="3938465" cy="1653875"/>
          </a:xfrm>
          <a:prstGeom prst="rect">
            <a:avLst/>
          </a:prstGeom>
          <a:noFill/>
          <a:ln>
            <a:noFill/>
          </a:ln>
        </p:spPr>
      </p:pic>
      <p:sp>
        <p:nvSpPr>
          <p:cNvPr id="170" name="Google Shape;170;p28"/>
          <p:cNvSpPr txBox="1"/>
          <p:nvPr>
            <p:ph idx="1" type="body"/>
          </p:nvPr>
        </p:nvSpPr>
        <p:spPr>
          <a:xfrm>
            <a:off x="190950" y="3085575"/>
            <a:ext cx="3999900" cy="755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en" sz="1600"/>
              <a:t>Pearson</a:t>
            </a:r>
            <a:r>
              <a:rPr lang="en" sz="1600"/>
              <a:t> Test on bus_vol</a:t>
            </a:r>
            <a:endParaRPr sz="1600"/>
          </a:p>
          <a:p>
            <a:pPr indent="0" lvl="0" marL="0" rtl="0" algn="l">
              <a:lnSpc>
                <a:spcPct val="95000"/>
              </a:lnSpc>
              <a:spcBef>
                <a:spcPts val="1200"/>
              </a:spcBef>
              <a:spcAft>
                <a:spcPts val="1200"/>
              </a:spcAft>
              <a:buSzPts val="275"/>
              <a:buNone/>
            </a:pPr>
            <a:r>
              <a:rPr b="1" lang="en" sz="1600"/>
              <a:t>S</a:t>
            </a:r>
            <a:r>
              <a:rPr b="1" lang="en" sz="1600"/>
              <a:t>ignificant</a:t>
            </a:r>
            <a:endParaRPr b="1" sz="1600"/>
          </a:p>
        </p:txBody>
      </p:sp>
      <p:pic>
        <p:nvPicPr>
          <p:cNvPr id="171" name="Google Shape;171;p28"/>
          <p:cNvPicPr preferRelativeResize="0"/>
          <p:nvPr/>
        </p:nvPicPr>
        <p:blipFill>
          <a:blip r:embed="rId5">
            <a:alphaModFix/>
          </a:blip>
          <a:stretch>
            <a:fillRect/>
          </a:stretch>
        </p:blipFill>
        <p:spPr>
          <a:xfrm>
            <a:off x="311700" y="3894425"/>
            <a:ext cx="3345125" cy="1162950"/>
          </a:xfrm>
          <a:prstGeom prst="rect">
            <a:avLst/>
          </a:prstGeom>
          <a:noFill/>
          <a:ln>
            <a:noFill/>
          </a:ln>
        </p:spPr>
      </p:pic>
      <p:cxnSp>
        <p:nvCxnSpPr>
          <p:cNvPr id="172" name="Google Shape;172;p28"/>
          <p:cNvCxnSpPr/>
          <p:nvPr/>
        </p:nvCxnSpPr>
        <p:spPr>
          <a:xfrm>
            <a:off x="73575" y="3117575"/>
            <a:ext cx="4636500" cy="12000"/>
          </a:xfrm>
          <a:prstGeom prst="straightConnector1">
            <a:avLst/>
          </a:prstGeom>
          <a:noFill/>
          <a:ln cap="flat" cmpd="sng" w="9525">
            <a:solidFill>
              <a:schemeClr val="dk2"/>
            </a:solidFill>
            <a:prstDash val="solid"/>
            <a:round/>
            <a:headEnd len="med" w="med" type="none"/>
            <a:tailEnd len="med" w="med" type="none"/>
          </a:ln>
        </p:spPr>
      </p:cxnSp>
      <p:cxnSp>
        <p:nvCxnSpPr>
          <p:cNvPr id="173" name="Google Shape;173;p28"/>
          <p:cNvCxnSpPr/>
          <p:nvPr/>
        </p:nvCxnSpPr>
        <p:spPr>
          <a:xfrm>
            <a:off x="4697900" y="1149525"/>
            <a:ext cx="48300" cy="38394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Linear Regression Model </a:t>
            </a:r>
            <a:endParaRPr/>
          </a:p>
        </p:txBody>
      </p:sp>
      <p:sp>
        <p:nvSpPr>
          <p:cNvPr id="179" name="Google Shape;179;p29"/>
          <p:cNvSpPr txBox="1"/>
          <p:nvPr>
            <p:ph idx="1" type="body"/>
          </p:nvPr>
        </p:nvSpPr>
        <p:spPr>
          <a:xfrm>
            <a:off x="159300" y="1218025"/>
            <a:ext cx="5098500" cy="3276000"/>
          </a:xfrm>
          <a:prstGeom prst="rect">
            <a:avLst/>
          </a:prstGeom>
        </p:spPr>
        <p:txBody>
          <a:bodyPr anchorCtr="0" anchor="t" bIns="91425" lIns="91425" spcFirstLastPara="1" rIns="91425" wrap="square" tIns="91425">
            <a:noAutofit/>
          </a:bodyPr>
          <a:lstStyle/>
          <a:p>
            <a:pPr indent="0" lvl="0" marL="57150" rtl="0" algn="l">
              <a:lnSpc>
                <a:spcPct val="150000"/>
              </a:lnSpc>
              <a:spcBef>
                <a:spcPts val="0"/>
              </a:spcBef>
              <a:spcAft>
                <a:spcPts val="0"/>
              </a:spcAft>
              <a:buNone/>
            </a:pPr>
            <a:r>
              <a:rPr i="1" lang="en" sz="1600">
                <a:solidFill>
                  <a:srgbClr val="000000"/>
                </a:solidFill>
              </a:rPr>
              <a:t>Ride_vol ~ Bus_vol + wkd_end + hr_cat + start_grid_cell</a:t>
            </a:r>
            <a:endParaRPr sz="1600">
              <a:solidFill>
                <a:srgbClr val="000000"/>
              </a:solidFill>
            </a:endParaRPr>
          </a:p>
          <a:p>
            <a:pPr indent="0" lvl="0" marL="57150" rtl="0" algn="l">
              <a:lnSpc>
                <a:spcPct val="150000"/>
              </a:lnSpc>
              <a:spcBef>
                <a:spcPts val="0"/>
              </a:spcBef>
              <a:spcAft>
                <a:spcPts val="0"/>
              </a:spcAft>
              <a:buNone/>
            </a:pPr>
            <a:r>
              <a:t/>
            </a:r>
            <a:endParaRPr sz="1600">
              <a:solidFill>
                <a:srgbClr val="000000"/>
              </a:solidFill>
            </a:endParaRPr>
          </a:p>
          <a:p>
            <a:pPr indent="0" lvl="0" marL="57150" rtl="0" algn="l">
              <a:lnSpc>
                <a:spcPct val="150000"/>
              </a:lnSpc>
              <a:spcBef>
                <a:spcPts val="0"/>
              </a:spcBef>
              <a:spcAft>
                <a:spcPts val="0"/>
              </a:spcAft>
              <a:buNone/>
            </a:pPr>
            <a:r>
              <a:rPr lang="en" sz="1600">
                <a:solidFill>
                  <a:srgbClr val="000000"/>
                </a:solidFill>
              </a:rPr>
              <a:t>Controlling on day of week, hour of day, and </a:t>
            </a:r>
            <a:r>
              <a:rPr lang="en" sz="1600">
                <a:solidFill>
                  <a:srgbClr val="000000"/>
                </a:solidFill>
              </a:rPr>
              <a:t>location</a:t>
            </a:r>
            <a:r>
              <a:rPr lang="en" sz="1600">
                <a:solidFill>
                  <a:srgbClr val="000000"/>
                </a:solidFill>
              </a:rPr>
              <a:t> factor, </a:t>
            </a:r>
            <a:r>
              <a:rPr i="1" lang="en" sz="1600">
                <a:solidFill>
                  <a:srgbClr val="000000"/>
                </a:solidFill>
              </a:rPr>
              <a:t>bus_vol</a:t>
            </a:r>
            <a:r>
              <a:rPr lang="en" sz="1600">
                <a:solidFill>
                  <a:srgbClr val="000000"/>
                </a:solidFill>
              </a:rPr>
              <a:t> is </a:t>
            </a:r>
            <a:r>
              <a:rPr b="1" lang="en" sz="1600">
                <a:solidFill>
                  <a:srgbClr val="000000"/>
                </a:solidFill>
              </a:rPr>
              <a:t>significant</a:t>
            </a:r>
            <a:r>
              <a:rPr lang="en" sz="1600">
                <a:solidFill>
                  <a:srgbClr val="000000"/>
                </a:solidFill>
              </a:rPr>
              <a:t> to predict </a:t>
            </a:r>
            <a:r>
              <a:rPr i="1" lang="en" sz="1600">
                <a:solidFill>
                  <a:srgbClr val="000000"/>
                </a:solidFill>
              </a:rPr>
              <a:t>ride_vol</a:t>
            </a:r>
            <a:r>
              <a:rPr lang="en" sz="1600">
                <a:solidFill>
                  <a:srgbClr val="000000"/>
                </a:solidFill>
              </a:rPr>
              <a:t>.</a:t>
            </a:r>
            <a:endParaRPr sz="1600">
              <a:solidFill>
                <a:srgbClr val="000000"/>
              </a:solidFill>
            </a:endParaRPr>
          </a:p>
          <a:p>
            <a:pPr indent="0" lvl="0" marL="57150" rtl="0" algn="l">
              <a:lnSpc>
                <a:spcPct val="150000"/>
              </a:lnSpc>
              <a:spcBef>
                <a:spcPts val="0"/>
              </a:spcBef>
              <a:spcAft>
                <a:spcPts val="0"/>
              </a:spcAft>
              <a:buNone/>
            </a:pPr>
            <a:r>
              <a:t/>
            </a:r>
            <a:endParaRPr sz="1600">
              <a:solidFill>
                <a:srgbClr val="000000"/>
              </a:solidFill>
            </a:endParaRPr>
          </a:p>
          <a:p>
            <a:pPr indent="0" lvl="0" marL="57150" rtl="0" algn="l">
              <a:lnSpc>
                <a:spcPct val="150000"/>
              </a:lnSpc>
              <a:spcBef>
                <a:spcPts val="0"/>
              </a:spcBef>
              <a:spcAft>
                <a:spcPts val="0"/>
              </a:spcAft>
              <a:buNone/>
            </a:pPr>
            <a:r>
              <a:rPr lang="en" sz="1600">
                <a:solidFill>
                  <a:srgbClr val="000000"/>
                </a:solidFill>
              </a:rPr>
              <a:t>The effect is about </a:t>
            </a:r>
            <a:r>
              <a:rPr b="1" lang="en" sz="1600">
                <a:solidFill>
                  <a:srgbClr val="000000"/>
                </a:solidFill>
              </a:rPr>
              <a:t>-4%</a:t>
            </a:r>
            <a:endParaRPr b="1" sz="1600">
              <a:solidFill>
                <a:srgbClr val="000000"/>
              </a:solidFill>
            </a:endParaRPr>
          </a:p>
          <a:p>
            <a:pPr indent="0" lvl="0" marL="57150" rtl="0" algn="l">
              <a:lnSpc>
                <a:spcPct val="150000"/>
              </a:lnSpc>
              <a:spcBef>
                <a:spcPts val="0"/>
              </a:spcBef>
              <a:spcAft>
                <a:spcPts val="0"/>
              </a:spcAft>
              <a:buNone/>
            </a:pPr>
            <a:r>
              <a:rPr b="1" lang="en" sz="1600">
                <a:solidFill>
                  <a:srgbClr val="000000"/>
                </a:solidFill>
              </a:rPr>
              <a:t>R2 - 0.54</a:t>
            </a:r>
            <a:endParaRPr b="1" sz="1600">
              <a:solidFill>
                <a:srgbClr val="000000"/>
              </a:solidFill>
            </a:endParaRPr>
          </a:p>
          <a:p>
            <a:pPr indent="0" lvl="0" marL="0" rtl="0" algn="l">
              <a:spcBef>
                <a:spcPts val="0"/>
              </a:spcBef>
              <a:spcAft>
                <a:spcPts val="1200"/>
              </a:spcAft>
              <a:buNone/>
            </a:pPr>
            <a:r>
              <a:t/>
            </a:r>
            <a:endParaRPr sz="1600">
              <a:solidFill>
                <a:srgbClr val="000000"/>
              </a:solidFill>
            </a:endParaRPr>
          </a:p>
        </p:txBody>
      </p:sp>
      <p:pic>
        <p:nvPicPr>
          <p:cNvPr id="180" name="Google Shape;180;p29"/>
          <p:cNvPicPr preferRelativeResize="0"/>
          <p:nvPr/>
        </p:nvPicPr>
        <p:blipFill>
          <a:blip r:embed="rId3">
            <a:alphaModFix/>
          </a:blip>
          <a:stretch>
            <a:fillRect/>
          </a:stretch>
        </p:blipFill>
        <p:spPr>
          <a:xfrm>
            <a:off x="5257800" y="1058131"/>
            <a:ext cx="3804075" cy="389469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Recommendation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Public Transit Expansion Opportunity</a:t>
            </a:r>
            <a:endParaRPr/>
          </a:p>
        </p:txBody>
      </p:sp>
      <p:sp>
        <p:nvSpPr>
          <p:cNvPr id="191" name="Google Shape;191;p31"/>
          <p:cNvSpPr txBox="1"/>
          <p:nvPr>
            <p:ph idx="1" type="body"/>
          </p:nvPr>
        </p:nvSpPr>
        <p:spPr>
          <a:xfrm>
            <a:off x="311700" y="1266325"/>
            <a:ext cx="8520600" cy="3432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en" sz="1629"/>
              <a:t>Can we add variables that allow us to predict public transportation use in areas without service?</a:t>
            </a:r>
            <a:endParaRPr sz="1629"/>
          </a:p>
          <a:p>
            <a:pPr indent="0" lvl="0" marL="0" rtl="0" algn="l">
              <a:lnSpc>
                <a:spcPct val="95000"/>
              </a:lnSpc>
              <a:spcBef>
                <a:spcPts val="1200"/>
              </a:spcBef>
              <a:spcAft>
                <a:spcPts val="0"/>
              </a:spcAft>
              <a:buSzPts val="935"/>
              <a:buNone/>
            </a:pPr>
            <a:r>
              <a:t/>
            </a:r>
            <a:endParaRPr sz="1629"/>
          </a:p>
          <a:p>
            <a:pPr indent="0" lvl="0" marL="0" rtl="0" algn="l">
              <a:lnSpc>
                <a:spcPct val="95000"/>
              </a:lnSpc>
              <a:spcBef>
                <a:spcPts val="1200"/>
              </a:spcBef>
              <a:spcAft>
                <a:spcPts val="0"/>
              </a:spcAft>
              <a:buSzPts val="935"/>
              <a:buNone/>
            </a:pPr>
            <a:r>
              <a:rPr lang="en" sz="1629"/>
              <a:t>2020 US Census: American Community Survey</a:t>
            </a:r>
            <a:endParaRPr sz="1629"/>
          </a:p>
          <a:p>
            <a:pPr indent="0" lvl="0" marL="0" rtl="0" algn="l">
              <a:lnSpc>
                <a:spcPct val="95000"/>
              </a:lnSpc>
              <a:spcBef>
                <a:spcPts val="1200"/>
              </a:spcBef>
              <a:spcAft>
                <a:spcPts val="0"/>
              </a:spcAft>
              <a:buSzPts val="935"/>
              <a:buNone/>
            </a:pPr>
            <a:r>
              <a:rPr lang="en" sz="1629"/>
              <a:t>Variables that significantly predict public transportation use:</a:t>
            </a:r>
            <a:endParaRPr sz="1629"/>
          </a:p>
          <a:p>
            <a:pPr indent="-332105" lvl="0" marL="457200" rtl="0" algn="l">
              <a:lnSpc>
                <a:spcPct val="95000"/>
              </a:lnSpc>
              <a:spcBef>
                <a:spcPts val="1200"/>
              </a:spcBef>
              <a:spcAft>
                <a:spcPts val="0"/>
              </a:spcAft>
              <a:buSzPts val="1630"/>
              <a:buChar char="●"/>
            </a:pPr>
            <a:r>
              <a:rPr lang="en" sz="1629"/>
              <a:t>Median household income</a:t>
            </a:r>
            <a:endParaRPr sz="1629"/>
          </a:p>
          <a:p>
            <a:pPr indent="-332105" lvl="0" marL="457200" rtl="0" algn="l">
              <a:lnSpc>
                <a:spcPct val="95000"/>
              </a:lnSpc>
              <a:spcBef>
                <a:spcPts val="0"/>
              </a:spcBef>
              <a:spcAft>
                <a:spcPts val="0"/>
              </a:spcAft>
              <a:buSzPts val="1630"/>
              <a:buChar char="●"/>
            </a:pPr>
            <a:r>
              <a:rPr lang="en" sz="1629"/>
              <a:t>Population density (people per square mile)</a:t>
            </a:r>
            <a:endParaRPr sz="1629"/>
          </a:p>
          <a:p>
            <a:pPr indent="0" lvl="0" marL="0" rtl="0" algn="l">
              <a:lnSpc>
                <a:spcPct val="95000"/>
              </a:lnSpc>
              <a:spcBef>
                <a:spcPts val="1200"/>
              </a:spcBef>
              <a:spcAft>
                <a:spcPts val="0"/>
              </a:spcAft>
              <a:buSzPts val="935"/>
              <a:buNone/>
            </a:pPr>
            <a:r>
              <a:t/>
            </a:r>
            <a:endParaRPr sz="1629"/>
          </a:p>
          <a:p>
            <a:pPr indent="-332105" lvl="0" marL="457200" rtl="0" algn="l">
              <a:lnSpc>
                <a:spcPct val="95000"/>
              </a:lnSpc>
              <a:spcBef>
                <a:spcPts val="1200"/>
              </a:spcBef>
              <a:spcAft>
                <a:spcPts val="0"/>
              </a:spcAft>
              <a:buSzPts val="1630"/>
              <a:buChar char="+"/>
            </a:pPr>
            <a:r>
              <a:rPr lang="en" sz="1629"/>
              <a:t>Diversity of demand for rideshares: many times of day, days of week, and </a:t>
            </a:r>
            <a:r>
              <a:rPr lang="en" sz="1629"/>
              <a:t>geographical</a:t>
            </a:r>
            <a:r>
              <a:rPr lang="en" sz="1629"/>
              <a:t> locations within a given census tract</a:t>
            </a:r>
            <a:endParaRPr sz="1629"/>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Overview of Project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Public Transit Expansion Opportunity</a:t>
            </a:r>
            <a:endParaRPr/>
          </a:p>
        </p:txBody>
      </p:sp>
      <p:pic>
        <p:nvPicPr>
          <p:cNvPr id="197" name="Google Shape;197;p32"/>
          <p:cNvPicPr preferRelativeResize="0"/>
          <p:nvPr/>
        </p:nvPicPr>
        <p:blipFill>
          <a:blip r:embed="rId3">
            <a:alphaModFix/>
          </a:blip>
          <a:stretch>
            <a:fillRect/>
          </a:stretch>
        </p:blipFill>
        <p:spPr>
          <a:xfrm>
            <a:off x="3954650" y="1275825"/>
            <a:ext cx="4819650" cy="3028950"/>
          </a:xfrm>
          <a:prstGeom prst="rect">
            <a:avLst/>
          </a:prstGeom>
          <a:noFill/>
          <a:ln>
            <a:noFill/>
          </a:ln>
        </p:spPr>
      </p:pic>
      <p:sp>
        <p:nvSpPr>
          <p:cNvPr id="198" name="Google Shape;198;p32"/>
          <p:cNvSpPr txBox="1"/>
          <p:nvPr>
            <p:ph idx="1" type="body"/>
          </p:nvPr>
        </p:nvSpPr>
        <p:spPr>
          <a:xfrm>
            <a:off x="159300" y="1218025"/>
            <a:ext cx="3601800" cy="348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rgbClr val="000000"/>
                </a:solidFill>
              </a:rPr>
              <a:t>Best potential locations for expanding public transportation are those with:</a:t>
            </a:r>
            <a:endParaRPr sz="1600">
              <a:solidFill>
                <a:srgbClr val="000000"/>
              </a:solidFill>
            </a:endParaRPr>
          </a:p>
          <a:p>
            <a:pPr indent="-330200" lvl="0" marL="457200" rtl="0" algn="l">
              <a:lnSpc>
                <a:spcPct val="115000"/>
              </a:lnSpc>
              <a:spcBef>
                <a:spcPts val="0"/>
              </a:spcBef>
              <a:spcAft>
                <a:spcPts val="0"/>
              </a:spcAft>
              <a:buClr>
                <a:srgbClr val="000000"/>
              </a:buClr>
              <a:buSzPts val="1600"/>
              <a:buChar char="●"/>
            </a:pPr>
            <a:r>
              <a:rPr lang="en" sz="1600">
                <a:solidFill>
                  <a:srgbClr val="000000"/>
                </a:solidFill>
              </a:rPr>
              <a:t>High demand for ridesharing (passgrs)</a:t>
            </a:r>
            <a:endParaRPr sz="1600">
              <a:solidFill>
                <a:srgbClr val="000000"/>
              </a:solidFill>
            </a:endParaRPr>
          </a:p>
          <a:p>
            <a:pPr indent="-330200" lvl="0" marL="457200" rtl="0" algn="l">
              <a:lnSpc>
                <a:spcPct val="115000"/>
              </a:lnSpc>
              <a:spcBef>
                <a:spcPts val="0"/>
              </a:spcBef>
              <a:spcAft>
                <a:spcPts val="0"/>
              </a:spcAft>
              <a:buClr>
                <a:srgbClr val="000000"/>
              </a:buClr>
              <a:buSzPts val="1600"/>
              <a:buChar char="●"/>
            </a:pPr>
            <a:r>
              <a:rPr lang="en" sz="1600">
                <a:solidFill>
                  <a:srgbClr val="000000"/>
                </a:solidFill>
              </a:rPr>
              <a:t>High </a:t>
            </a:r>
            <a:r>
              <a:rPr lang="en" sz="1600">
                <a:solidFill>
                  <a:srgbClr val="000000"/>
                </a:solidFill>
              </a:rPr>
              <a:t>population</a:t>
            </a:r>
            <a:r>
              <a:rPr lang="en" sz="1600">
                <a:solidFill>
                  <a:srgbClr val="000000"/>
                </a:solidFill>
              </a:rPr>
              <a:t> density (ppsm)</a:t>
            </a:r>
            <a:endParaRPr sz="1600">
              <a:solidFill>
                <a:srgbClr val="000000"/>
              </a:solidFill>
            </a:endParaRPr>
          </a:p>
          <a:p>
            <a:pPr indent="-330200" lvl="0" marL="457200" rtl="0" algn="l">
              <a:lnSpc>
                <a:spcPct val="115000"/>
              </a:lnSpc>
              <a:spcBef>
                <a:spcPts val="0"/>
              </a:spcBef>
              <a:spcAft>
                <a:spcPts val="0"/>
              </a:spcAft>
              <a:buClr>
                <a:srgbClr val="000000"/>
              </a:buClr>
              <a:buSzPts val="1600"/>
              <a:buChar char="●"/>
            </a:pPr>
            <a:r>
              <a:rPr lang="en" sz="1600">
                <a:solidFill>
                  <a:srgbClr val="000000"/>
                </a:solidFill>
              </a:rPr>
              <a:t>Low median income (median_hincome)</a:t>
            </a:r>
            <a:endParaRPr sz="1600">
              <a:solidFill>
                <a:srgbClr val="000000"/>
              </a:solidFill>
            </a:endParaRPr>
          </a:p>
          <a:p>
            <a:pPr indent="-330200" lvl="0" marL="457200" rtl="0" algn="l">
              <a:lnSpc>
                <a:spcPct val="115000"/>
              </a:lnSpc>
              <a:spcBef>
                <a:spcPts val="0"/>
              </a:spcBef>
              <a:spcAft>
                <a:spcPts val="0"/>
              </a:spcAft>
              <a:buClr>
                <a:srgbClr val="000000"/>
              </a:buClr>
              <a:buSzPts val="1600"/>
              <a:buChar char="●"/>
            </a:pPr>
            <a:r>
              <a:rPr lang="en" sz="1600">
                <a:solidFill>
                  <a:srgbClr val="000000"/>
                </a:solidFill>
              </a:rPr>
              <a:t>Use rideshares in variety of ways (n_var)</a:t>
            </a:r>
            <a:endParaRPr sz="1600">
              <a:solidFill>
                <a:srgbClr val="000000"/>
              </a:solidFill>
            </a:endParaRPr>
          </a:p>
          <a:p>
            <a:pPr indent="0" lvl="0" marL="0" rtl="0" algn="l">
              <a:lnSpc>
                <a:spcPct val="115000"/>
              </a:lnSpc>
              <a:spcBef>
                <a:spcPts val="0"/>
              </a:spcBef>
              <a:spcAft>
                <a:spcPts val="1200"/>
              </a:spcAft>
              <a:buNone/>
            </a:pPr>
            <a:r>
              <a:t/>
            </a:r>
            <a:endParaRPr sz="1600">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Public Transit Expansion Opportunity</a:t>
            </a:r>
            <a:endParaRPr/>
          </a:p>
        </p:txBody>
      </p:sp>
      <p:pic>
        <p:nvPicPr>
          <p:cNvPr id="204" name="Google Shape;204;p33"/>
          <p:cNvPicPr preferRelativeResize="0"/>
          <p:nvPr/>
        </p:nvPicPr>
        <p:blipFill>
          <a:blip r:embed="rId3">
            <a:alphaModFix/>
          </a:blip>
          <a:stretch>
            <a:fillRect/>
          </a:stretch>
        </p:blipFill>
        <p:spPr>
          <a:xfrm>
            <a:off x="311700" y="1304825"/>
            <a:ext cx="3409950" cy="3086100"/>
          </a:xfrm>
          <a:prstGeom prst="rect">
            <a:avLst/>
          </a:prstGeom>
          <a:noFill/>
          <a:ln>
            <a:noFill/>
          </a:ln>
        </p:spPr>
      </p:pic>
      <p:pic>
        <p:nvPicPr>
          <p:cNvPr id="205" name="Google Shape;205;p33"/>
          <p:cNvPicPr preferRelativeResize="0"/>
          <p:nvPr/>
        </p:nvPicPr>
        <p:blipFill>
          <a:blip r:embed="rId4">
            <a:alphaModFix/>
          </a:blip>
          <a:stretch>
            <a:fillRect/>
          </a:stretch>
        </p:blipFill>
        <p:spPr>
          <a:xfrm>
            <a:off x="4572000" y="1152425"/>
            <a:ext cx="3627347" cy="36862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Predicted Business Outcomes</a:t>
            </a:r>
            <a:endParaRPr/>
          </a:p>
        </p:txBody>
      </p:sp>
      <p:sp>
        <p:nvSpPr>
          <p:cNvPr id="211" name="Google Shape;211;p3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None/>
            </a:pPr>
            <a:r>
              <a:rPr lang="en" sz="1600"/>
              <a:t>Recommendation: Add a route connecting these eight census tracts in the Round Rock neighborhood north of Austin.</a:t>
            </a:r>
            <a:endParaRPr sz="1600"/>
          </a:p>
          <a:p>
            <a:pPr indent="0" lvl="0" marL="0" rtl="0" algn="l">
              <a:lnSpc>
                <a:spcPct val="115000"/>
              </a:lnSpc>
              <a:spcBef>
                <a:spcPts val="1200"/>
              </a:spcBef>
              <a:spcAft>
                <a:spcPts val="0"/>
              </a:spcAft>
              <a:buNone/>
            </a:pPr>
            <a:r>
              <a:rPr lang="en" sz="1600"/>
              <a:t>Total new annual public transportation use: 286,958</a:t>
            </a:r>
            <a:endParaRPr sz="1600"/>
          </a:p>
          <a:p>
            <a:pPr indent="0" lvl="0" marL="0" rtl="0" algn="l">
              <a:lnSpc>
                <a:spcPct val="115000"/>
              </a:lnSpc>
              <a:spcBef>
                <a:spcPts val="1200"/>
              </a:spcBef>
              <a:spcAft>
                <a:spcPts val="0"/>
              </a:spcAft>
              <a:buNone/>
            </a:pPr>
            <a:r>
              <a:rPr lang="en" sz="1600"/>
              <a:t>Replaced rideshare use: 12,422</a:t>
            </a:r>
            <a:endParaRPr sz="1600"/>
          </a:p>
          <a:p>
            <a:pPr indent="0" lvl="0" marL="0" rtl="0" algn="l">
              <a:lnSpc>
                <a:spcPct val="115000"/>
              </a:lnSpc>
              <a:spcBef>
                <a:spcPts val="1200"/>
              </a:spcBef>
              <a:spcAft>
                <a:spcPts val="0"/>
              </a:spcAft>
              <a:buNone/>
            </a:pPr>
            <a:r>
              <a:rPr lang="en" sz="1600"/>
              <a:t>Estimated replaced private vehicle trips: ~150,000</a:t>
            </a:r>
            <a:endParaRPr sz="1600"/>
          </a:p>
          <a:p>
            <a:pPr indent="0" lvl="0" marL="0" rtl="0" algn="l">
              <a:lnSpc>
                <a:spcPct val="115000"/>
              </a:lnSpc>
              <a:spcBef>
                <a:spcPts val="1200"/>
              </a:spcBef>
              <a:spcAft>
                <a:spcPts val="0"/>
              </a:spcAft>
              <a:buNone/>
            </a:pPr>
            <a:r>
              <a:rPr lang="en" sz="1600"/>
              <a:t>Cost of constructing eight new bus stops: ~$280,000-$400,000</a:t>
            </a:r>
            <a:endParaRPr sz="1600"/>
          </a:p>
          <a:p>
            <a:pPr indent="0" lvl="0" marL="0" rtl="0" algn="l">
              <a:lnSpc>
                <a:spcPct val="115000"/>
              </a:lnSpc>
              <a:spcBef>
                <a:spcPts val="1200"/>
              </a:spcBef>
              <a:spcAft>
                <a:spcPts val="0"/>
              </a:spcAft>
              <a:buNone/>
            </a:pPr>
            <a:r>
              <a:rPr lang="en" sz="1600"/>
              <a:t>CO</a:t>
            </a:r>
            <a:r>
              <a:rPr baseline="-25000" lang="en" sz="1600"/>
              <a:t>2</a:t>
            </a:r>
            <a:r>
              <a:rPr lang="en" sz="1600"/>
              <a:t> emissions saved: ~98 tons per year, or $18,600 in terms of social value</a:t>
            </a:r>
            <a:endParaRPr sz="1600"/>
          </a:p>
          <a:p>
            <a:pPr indent="0" lvl="0" marL="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August 2017: CapMetro Expands into Round Rock</a:t>
            </a:r>
            <a:endParaRPr/>
          </a:p>
        </p:txBody>
      </p:sp>
      <p:pic>
        <p:nvPicPr>
          <p:cNvPr id="217" name="Google Shape;217;p35"/>
          <p:cNvPicPr preferRelativeResize="0"/>
          <p:nvPr/>
        </p:nvPicPr>
        <p:blipFill>
          <a:blip r:embed="rId3">
            <a:alphaModFix/>
          </a:blip>
          <a:stretch>
            <a:fillRect/>
          </a:stretch>
        </p:blipFill>
        <p:spPr>
          <a:xfrm>
            <a:off x="1454375" y="1152425"/>
            <a:ext cx="5429899" cy="37192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a:t>
            </a:r>
            <a:endParaRPr/>
          </a:p>
        </p:txBody>
      </p:sp>
      <p:sp>
        <p:nvSpPr>
          <p:cNvPr id="223" name="Google Shape;223;p3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Imprecision of location data - distance variable couldn’t apply</a:t>
            </a:r>
            <a:endParaRPr sz="1600"/>
          </a:p>
          <a:p>
            <a:pPr indent="-330200" lvl="0" marL="457200" rtl="0" algn="l">
              <a:spcBef>
                <a:spcPts val="0"/>
              </a:spcBef>
              <a:spcAft>
                <a:spcPts val="0"/>
              </a:spcAft>
              <a:buSzPts val="1600"/>
              <a:buChar char="●"/>
            </a:pPr>
            <a:r>
              <a:rPr lang="en" sz="1600"/>
              <a:t>Passenger’s behavior data - omitted from model due to time constraints on gathering the needed data</a:t>
            </a:r>
            <a:endParaRPr sz="1600"/>
          </a:p>
          <a:p>
            <a:pPr indent="-330200" lvl="0" marL="457200" rtl="0" algn="l">
              <a:spcBef>
                <a:spcPts val="0"/>
              </a:spcBef>
              <a:spcAft>
                <a:spcPts val="0"/>
              </a:spcAft>
              <a:buSzPts val="1600"/>
              <a:buChar char="●"/>
            </a:pPr>
            <a:r>
              <a:rPr lang="en" sz="1600"/>
              <a:t>Austin population &amp; economic growth impacts are ignored in the model</a:t>
            </a:r>
            <a:endParaRPr sz="1600"/>
          </a:p>
          <a:p>
            <a:pPr indent="-330200" lvl="0" marL="457200" rtl="0" algn="l">
              <a:spcBef>
                <a:spcPts val="0"/>
              </a:spcBef>
              <a:spcAft>
                <a:spcPts val="0"/>
              </a:spcAft>
              <a:buSzPts val="1600"/>
              <a:buChar char="●"/>
            </a:pPr>
            <a:r>
              <a:rPr lang="en" sz="1600"/>
              <a:t>Rate of return on CO2 emission need more refinement to ensure that the recommendation is economically and </a:t>
            </a:r>
            <a:r>
              <a:rPr lang="en" sz="1600"/>
              <a:t>socially</a:t>
            </a:r>
            <a:r>
              <a:rPr lang="en" sz="1600"/>
              <a:t> attractive for the needed capital investment</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7"/>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Appendix</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Linear Regression Model</a:t>
            </a:r>
            <a:endParaRPr/>
          </a:p>
        </p:txBody>
      </p:sp>
      <p:sp>
        <p:nvSpPr>
          <p:cNvPr id="234" name="Google Shape;234;p38"/>
          <p:cNvSpPr txBox="1"/>
          <p:nvPr>
            <p:ph idx="1" type="body"/>
          </p:nvPr>
        </p:nvSpPr>
        <p:spPr>
          <a:xfrm>
            <a:off x="73300" y="1254125"/>
            <a:ext cx="3685800" cy="3302700"/>
          </a:xfrm>
          <a:prstGeom prst="rect">
            <a:avLst/>
          </a:prstGeom>
        </p:spPr>
        <p:txBody>
          <a:bodyPr anchorCtr="0" anchor="t" bIns="91425" lIns="91425" spcFirstLastPara="1" rIns="91425" wrap="square" tIns="91425">
            <a:normAutofit/>
          </a:bodyPr>
          <a:lstStyle/>
          <a:p>
            <a:pPr indent="0" lvl="0" marL="57150" rtl="0" algn="l">
              <a:lnSpc>
                <a:spcPct val="150000"/>
              </a:lnSpc>
              <a:spcBef>
                <a:spcPts val="0"/>
              </a:spcBef>
              <a:spcAft>
                <a:spcPts val="0"/>
              </a:spcAft>
              <a:buNone/>
            </a:pPr>
            <a:r>
              <a:rPr i="1" lang="en" sz="1600">
                <a:solidFill>
                  <a:srgbClr val="000000"/>
                </a:solidFill>
              </a:rPr>
              <a:t>Ride_vol ~ Bus_vol + wkd_end + hr_cat</a:t>
            </a:r>
            <a:endParaRPr i="1" sz="1600">
              <a:solidFill>
                <a:srgbClr val="000000"/>
              </a:solidFill>
            </a:endParaRPr>
          </a:p>
          <a:p>
            <a:pPr indent="0" lvl="0" marL="57150" rtl="0" algn="l">
              <a:lnSpc>
                <a:spcPct val="150000"/>
              </a:lnSpc>
              <a:spcBef>
                <a:spcPts val="0"/>
              </a:spcBef>
              <a:spcAft>
                <a:spcPts val="0"/>
              </a:spcAft>
              <a:buNone/>
            </a:pPr>
            <a:r>
              <a:t/>
            </a:r>
            <a:endParaRPr i="1" sz="1600">
              <a:solidFill>
                <a:srgbClr val="000000"/>
              </a:solidFill>
            </a:endParaRPr>
          </a:p>
          <a:p>
            <a:pPr indent="0" lvl="0" marL="57150" rtl="0" algn="l">
              <a:lnSpc>
                <a:spcPct val="150000"/>
              </a:lnSpc>
              <a:spcBef>
                <a:spcPts val="0"/>
              </a:spcBef>
              <a:spcAft>
                <a:spcPts val="0"/>
              </a:spcAft>
              <a:buNone/>
            </a:pPr>
            <a:r>
              <a:rPr i="1" lang="en" sz="1600">
                <a:solidFill>
                  <a:srgbClr val="000000"/>
                </a:solidFill>
              </a:rPr>
              <a:t>Bus_vol</a:t>
            </a:r>
            <a:r>
              <a:rPr lang="en" sz="1600">
                <a:solidFill>
                  <a:srgbClr val="000000"/>
                </a:solidFill>
              </a:rPr>
              <a:t>, while shows negative coefficient as agreed with Pearson test, is </a:t>
            </a:r>
            <a:r>
              <a:rPr b="1" lang="en" sz="1600">
                <a:solidFill>
                  <a:srgbClr val="000000"/>
                </a:solidFill>
              </a:rPr>
              <a:t>not significant</a:t>
            </a:r>
            <a:endParaRPr b="1" sz="1600">
              <a:solidFill>
                <a:srgbClr val="000000"/>
              </a:solidFill>
            </a:endParaRPr>
          </a:p>
          <a:p>
            <a:pPr indent="0" lvl="0" marL="0" rtl="0" algn="l">
              <a:spcBef>
                <a:spcPts val="0"/>
              </a:spcBef>
              <a:spcAft>
                <a:spcPts val="0"/>
              </a:spcAft>
              <a:buNone/>
            </a:pPr>
            <a:r>
              <a:t/>
            </a:r>
            <a:endParaRPr sz="1600">
              <a:solidFill>
                <a:srgbClr val="000000"/>
              </a:solidFill>
            </a:endParaRPr>
          </a:p>
          <a:p>
            <a:pPr indent="0" lvl="0" marL="0" rtl="0" algn="l">
              <a:spcBef>
                <a:spcPts val="1200"/>
              </a:spcBef>
              <a:spcAft>
                <a:spcPts val="1200"/>
              </a:spcAft>
              <a:buNone/>
            </a:pPr>
            <a:r>
              <a:rPr lang="en" sz="1600">
                <a:solidFill>
                  <a:srgbClr val="000000"/>
                </a:solidFill>
              </a:rPr>
              <a:t>Consider adding new variables to refine the model</a:t>
            </a:r>
            <a:endParaRPr sz="1600">
              <a:solidFill>
                <a:srgbClr val="000000"/>
              </a:solidFill>
            </a:endParaRPr>
          </a:p>
        </p:txBody>
      </p:sp>
      <p:pic>
        <p:nvPicPr>
          <p:cNvPr id="235" name="Google Shape;235;p38"/>
          <p:cNvPicPr preferRelativeResize="0"/>
          <p:nvPr/>
        </p:nvPicPr>
        <p:blipFill>
          <a:blip r:embed="rId3">
            <a:alphaModFix/>
          </a:blip>
          <a:stretch>
            <a:fillRect/>
          </a:stretch>
        </p:blipFill>
        <p:spPr>
          <a:xfrm>
            <a:off x="3759100" y="1271938"/>
            <a:ext cx="5295900" cy="32670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9"/>
          <p:cNvSpPr txBox="1"/>
          <p:nvPr>
            <p:ph type="title"/>
          </p:nvPr>
        </p:nvSpPr>
        <p:spPr>
          <a:xfrm>
            <a:off x="311700" y="1454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40"/>
              <a:t>Austin Ride Volume</a:t>
            </a:r>
            <a:endParaRPr sz="3640"/>
          </a:p>
        </p:txBody>
      </p:sp>
      <p:sp>
        <p:nvSpPr>
          <p:cNvPr id="241" name="Google Shape;241;p39"/>
          <p:cNvSpPr txBox="1"/>
          <p:nvPr>
            <p:ph idx="1" type="body"/>
          </p:nvPr>
        </p:nvSpPr>
        <p:spPr>
          <a:xfrm>
            <a:off x="311700" y="852800"/>
            <a:ext cx="8520600" cy="1405800"/>
          </a:xfrm>
          <a:prstGeom prst="rect">
            <a:avLst/>
          </a:prstGeom>
        </p:spPr>
        <p:txBody>
          <a:bodyPr anchorCtr="0" anchor="t" bIns="91425" lIns="91425" spcFirstLastPara="1" rIns="91425" wrap="square" tIns="91425">
            <a:normAutofit/>
          </a:bodyPr>
          <a:lstStyle/>
          <a:p>
            <a:pPr indent="0" lvl="0" marL="0" rtl="0" algn="l">
              <a:lnSpc>
                <a:spcPct val="87916"/>
              </a:lnSpc>
              <a:spcBef>
                <a:spcPts val="0"/>
              </a:spcBef>
              <a:spcAft>
                <a:spcPts val="0"/>
              </a:spcAft>
              <a:buNone/>
            </a:pPr>
            <a:r>
              <a:rPr lang="en" sz="1600">
                <a:solidFill>
                  <a:srgbClr val="000000"/>
                </a:solidFill>
              </a:rPr>
              <a:t>The data set summarizes the total volume of rideshare on each day from June 16th,2016 to August 31st, 2016. Number of rideshare will be the response to the model to be trained for.</a:t>
            </a:r>
            <a:endParaRPr sz="1600">
              <a:solidFill>
                <a:srgbClr val="000000"/>
              </a:solidFill>
            </a:endParaRPr>
          </a:p>
          <a:p>
            <a:pPr indent="0" lvl="0" marL="0" rtl="0" algn="l">
              <a:lnSpc>
                <a:spcPct val="87916"/>
              </a:lnSpc>
              <a:spcBef>
                <a:spcPts val="800"/>
              </a:spcBef>
              <a:spcAft>
                <a:spcPts val="800"/>
              </a:spcAft>
              <a:buNone/>
            </a:pPr>
            <a:r>
              <a:t/>
            </a:r>
            <a:endParaRPr sz="1600">
              <a:solidFill>
                <a:srgbClr val="000000"/>
              </a:solidFill>
            </a:endParaRPr>
          </a:p>
        </p:txBody>
      </p:sp>
      <p:pic>
        <p:nvPicPr>
          <p:cNvPr id="242" name="Google Shape;242;p39"/>
          <p:cNvPicPr preferRelativeResize="0"/>
          <p:nvPr/>
        </p:nvPicPr>
        <p:blipFill>
          <a:blip r:embed="rId3">
            <a:alphaModFix/>
          </a:blip>
          <a:stretch>
            <a:fillRect/>
          </a:stretch>
        </p:blipFill>
        <p:spPr>
          <a:xfrm>
            <a:off x="2063113" y="1868650"/>
            <a:ext cx="5017765" cy="29213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0"/>
          <p:cNvSpPr txBox="1"/>
          <p:nvPr>
            <p:ph type="title"/>
          </p:nvPr>
        </p:nvSpPr>
        <p:spPr>
          <a:xfrm>
            <a:off x="311700" y="1454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40"/>
              <a:t>RideAustin_Weather</a:t>
            </a:r>
            <a:endParaRPr sz="3640"/>
          </a:p>
        </p:txBody>
      </p:sp>
      <p:sp>
        <p:nvSpPr>
          <p:cNvPr id="248" name="Google Shape;248;p40"/>
          <p:cNvSpPr txBox="1"/>
          <p:nvPr>
            <p:ph idx="1" type="body"/>
          </p:nvPr>
        </p:nvSpPr>
        <p:spPr>
          <a:xfrm>
            <a:off x="311700" y="852800"/>
            <a:ext cx="8520600" cy="1154100"/>
          </a:xfrm>
          <a:prstGeom prst="rect">
            <a:avLst/>
          </a:prstGeom>
        </p:spPr>
        <p:txBody>
          <a:bodyPr anchorCtr="0" anchor="t" bIns="91425" lIns="91425" spcFirstLastPara="1" rIns="91425" wrap="square" tIns="91425">
            <a:noAutofit/>
          </a:bodyPr>
          <a:lstStyle/>
          <a:p>
            <a:pPr indent="0" lvl="0" marL="0" rtl="0" algn="l">
              <a:lnSpc>
                <a:spcPct val="107916"/>
              </a:lnSpc>
              <a:spcBef>
                <a:spcPts val="0"/>
              </a:spcBef>
              <a:spcAft>
                <a:spcPts val="0"/>
              </a:spcAft>
              <a:buNone/>
            </a:pPr>
            <a:r>
              <a:rPr lang="en" sz="1600">
                <a:solidFill>
                  <a:srgbClr val="000000"/>
                </a:solidFill>
              </a:rPr>
              <a:t>This data set contains key information which includes geographic start and end locations of the rideshare, detailed vehicle list and weather condition for each registered rideshare.</a:t>
            </a:r>
            <a:endParaRPr sz="1600">
              <a:solidFill>
                <a:srgbClr val="000000"/>
              </a:solidFill>
            </a:endParaRPr>
          </a:p>
          <a:p>
            <a:pPr indent="0" lvl="0" marL="0" rtl="0" algn="l">
              <a:lnSpc>
                <a:spcPct val="107916"/>
              </a:lnSpc>
              <a:spcBef>
                <a:spcPts val="800"/>
              </a:spcBef>
              <a:spcAft>
                <a:spcPts val="800"/>
              </a:spcAft>
              <a:buNone/>
            </a:pPr>
            <a:r>
              <a:t/>
            </a:r>
            <a:endParaRPr sz="1600">
              <a:solidFill>
                <a:srgbClr val="000000"/>
              </a:solidFill>
            </a:endParaRPr>
          </a:p>
        </p:txBody>
      </p:sp>
      <p:pic>
        <p:nvPicPr>
          <p:cNvPr id="249" name="Google Shape;249;p40"/>
          <p:cNvPicPr preferRelativeResize="0"/>
          <p:nvPr/>
        </p:nvPicPr>
        <p:blipFill>
          <a:blip r:embed="rId3">
            <a:alphaModFix/>
          </a:blip>
          <a:stretch>
            <a:fillRect/>
          </a:stretch>
        </p:blipFill>
        <p:spPr>
          <a:xfrm>
            <a:off x="594775" y="2571750"/>
            <a:ext cx="7709501" cy="221648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1"/>
          <p:cNvSpPr txBox="1"/>
          <p:nvPr>
            <p:ph type="title"/>
          </p:nvPr>
        </p:nvSpPr>
        <p:spPr>
          <a:xfrm>
            <a:off x="311700" y="1454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40"/>
              <a:t>Fuel economy -Vehicle</a:t>
            </a:r>
            <a:endParaRPr sz="3640"/>
          </a:p>
        </p:txBody>
      </p:sp>
      <p:sp>
        <p:nvSpPr>
          <p:cNvPr id="255" name="Google Shape;255;p41"/>
          <p:cNvSpPr txBox="1"/>
          <p:nvPr>
            <p:ph idx="1" type="body"/>
          </p:nvPr>
        </p:nvSpPr>
        <p:spPr>
          <a:xfrm>
            <a:off x="311700" y="852800"/>
            <a:ext cx="8520600" cy="988500"/>
          </a:xfrm>
          <a:prstGeom prst="rect">
            <a:avLst/>
          </a:prstGeom>
        </p:spPr>
        <p:txBody>
          <a:bodyPr anchorCtr="0" anchor="t" bIns="91425" lIns="91425" spcFirstLastPara="1" rIns="91425" wrap="square" tIns="91425">
            <a:noAutofit/>
          </a:bodyPr>
          <a:lstStyle/>
          <a:p>
            <a:pPr indent="0" lvl="0" marL="0" rtl="0" algn="l">
              <a:lnSpc>
                <a:spcPct val="87916"/>
              </a:lnSpc>
              <a:spcBef>
                <a:spcPts val="0"/>
              </a:spcBef>
              <a:spcAft>
                <a:spcPts val="0"/>
              </a:spcAft>
              <a:buNone/>
            </a:pPr>
            <a:r>
              <a:rPr lang="en" sz="1600">
                <a:solidFill>
                  <a:srgbClr val="000000"/>
                </a:solidFill>
              </a:rPr>
              <a:t>This will help to get fuel consumption in both city and highway with CO2 emission on each specific vehicle.</a:t>
            </a:r>
            <a:endParaRPr sz="1600">
              <a:solidFill>
                <a:srgbClr val="000000"/>
              </a:solidFill>
            </a:endParaRPr>
          </a:p>
          <a:p>
            <a:pPr indent="0" lvl="0" marL="0" rtl="0" algn="l">
              <a:lnSpc>
                <a:spcPct val="87916"/>
              </a:lnSpc>
              <a:spcBef>
                <a:spcPts val="800"/>
              </a:spcBef>
              <a:spcAft>
                <a:spcPts val="800"/>
              </a:spcAft>
              <a:buNone/>
            </a:pPr>
            <a:r>
              <a:t/>
            </a:r>
            <a:endParaRPr sz="1600">
              <a:solidFill>
                <a:srgbClr val="000000"/>
              </a:solidFill>
            </a:endParaRPr>
          </a:p>
        </p:txBody>
      </p:sp>
      <p:pic>
        <p:nvPicPr>
          <p:cNvPr id="256" name="Google Shape;256;p41"/>
          <p:cNvPicPr preferRelativeResize="0"/>
          <p:nvPr/>
        </p:nvPicPr>
        <p:blipFill>
          <a:blip r:embed="rId3">
            <a:alphaModFix/>
          </a:blip>
          <a:stretch>
            <a:fillRect/>
          </a:stretch>
        </p:blipFill>
        <p:spPr>
          <a:xfrm>
            <a:off x="1057613" y="1622225"/>
            <a:ext cx="6905125" cy="3091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00" y="3023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40"/>
              <a:t>Problem overview</a:t>
            </a:r>
            <a:endParaRPr sz="3240"/>
          </a:p>
        </p:txBody>
      </p:sp>
      <p:sp>
        <p:nvSpPr>
          <p:cNvPr id="78" name="Google Shape;78;p15"/>
          <p:cNvSpPr txBox="1"/>
          <p:nvPr>
            <p:ph idx="1" type="body"/>
          </p:nvPr>
        </p:nvSpPr>
        <p:spPr>
          <a:xfrm>
            <a:off x="311700" y="1009700"/>
            <a:ext cx="8520600" cy="2361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A</a:t>
            </a:r>
            <a:r>
              <a:rPr lang="en" sz="1600"/>
              <a:t>verage U.S. “ridesharing” trip results in 69% more pollution than the transportation choices</a:t>
            </a:r>
            <a:endParaRPr sz="1600"/>
          </a:p>
          <a:p>
            <a:pPr indent="-330200" lvl="1" marL="914400" rtl="0" algn="l">
              <a:spcBef>
                <a:spcPts val="0"/>
              </a:spcBef>
              <a:spcAft>
                <a:spcPts val="0"/>
              </a:spcAft>
              <a:buSzPts val="1600"/>
              <a:buChar char="○"/>
            </a:pPr>
            <a:r>
              <a:rPr lang="en" sz="1600"/>
              <a:t>Rideshare- 683 g CO2</a:t>
            </a:r>
            <a:endParaRPr sz="1600"/>
          </a:p>
          <a:p>
            <a:pPr indent="-330200" lvl="1" marL="914400" rtl="0" algn="l">
              <a:spcBef>
                <a:spcPts val="0"/>
              </a:spcBef>
              <a:spcAft>
                <a:spcPts val="0"/>
              </a:spcAft>
              <a:buSzPts val="1600"/>
              <a:buChar char="○"/>
            </a:pPr>
            <a:r>
              <a:rPr lang="en" sz="1600"/>
              <a:t>Public Transit - 103g CO2</a:t>
            </a:r>
            <a:endParaRPr sz="1600"/>
          </a:p>
          <a:p>
            <a:pPr indent="-330200" lvl="0" marL="457200" rtl="0" algn="l">
              <a:spcBef>
                <a:spcPts val="0"/>
              </a:spcBef>
              <a:spcAft>
                <a:spcPts val="0"/>
              </a:spcAft>
              <a:buSzPts val="1600"/>
              <a:buChar char="●"/>
            </a:pPr>
            <a:r>
              <a:rPr lang="en" sz="1600"/>
              <a:t>City of Austin to be opportunity to analyze ridesharing and public transit </a:t>
            </a:r>
            <a:endParaRPr sz="1600"/>
          </a:p>
          <a:p>
            <a:pPr indent="-330200" lvl="0" marL="457200" rtl="0" algn="l">
              <a:spcBef>
                <a:spcPts val="0"/>
              </a:spcBef>
              <a:spcAft>
                <a:spcPts val="0"/>
              </a:spcAft>
              <a:buSzPts val="1600"/>
              <a:buChar char="●"/>
            </a:pPr>
            <a:r>
              <a:rPr lang="en" sz="1600"/>
              <a:t>Do rideshare services serve as a complement to public transportation or cannibalize public transit utilization?</a:t>
            </a:r>
            <a:endParaRPr sz="1600"/>
          </a:p>
          <a:p>
            <a:pPr indent="-330200" lvl="0" marL="457200" rtl="0" algn="l">
              <a:spcBef>
                <a:spcPts val="0"/>
              </a:spcBef>
              <a:spcAft>
                <a:spcPts val="0"/>
              </a:spcAft>
              <a:buSzPts val="1600"/>
              <a:buChar char="●"/>
            </a:pPr>
            <a:r>
              <a:rPr lang="en" sz="1600"/>
              <a:t>What motivates a passenger to switch mode of transportation?</a:t>
            </a:r>
            <a:endParaRPr sz="1600"/>
          </a:p>
        </p:txBody>
      </p:sp>
      <p:pic>
        <p:nvPicPr>
          <p:cNvPr id="79" name="Google Shape;79;p15"/>
          <p:cNvPicPr preferRelativeResize="0"/>
          <p:nvPr/>
        </p:nvPicPr>
        <p:blipFill>
          <a:blip r:embed="rId3">
            <a:alphaModFix/>
          </a:blip>
          <a:stretch>
            <a:fillRect/>
          </a:stretch>
        </p:blipFill>
        <p:spPr>
          <a:xfrm>
            <a:off x="2109812" y="3371300"/>
            <a:ext cx="4472726" cy="15378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CapMetro Ridership Data</a:t>
            </a:r>
            <a:endParaRPr/>
          </a:p>
        </p:txBody>
      </p:sp>
      <p:sp>
        <p:nvSpPr>
          <p:cNvPr id="262" name="Google Shape;262;p42"/>
          <p:cNvSpPr txBox="1"/>
          <p:nvPr>
            <p:ph idx="1" type="body"/>
          </p:nvPr>
        </p:nvSpPr>
        <p:spPr>
          <a:xfrm>
            <a:off x="311700" y="1152425"/>
            <a:ext cx="8520600" cy="3302700"/>
          </a:xfrm>
          <a:prstGeom prst="rect">
            <a:avLst/>
          </a:prstGeom>
        </p:spPr>
        <p:txBody>
          <a:bodyPr anchorCtr="0" anchor="t" bIns="91425" lIns="91425" spcFirstLastPara="1" rIns="91425" wrap="square" tIns="91425">
            <a:normAutofit/>
          </a:bodyPr>
          <a:lstStyle/>
          <a:p>
            <a:pPr indent="0" lvl="0" marL="0" rtl="0" algn="l">
              <a:lnSpc>
                <a:spcPct val="107916"/>
              </a:lnSpc>
              <a:spcBef>
                <a:spcPts val="0"/>
              </a:spcBef>
              <a:spcAft>
                <a:spcPts val="0"/>
              </a:spcAft>
              <a:buNone/>
            </a:pPr>
            <a:r>
              <a:rPr lang="en" sz="1600">
                <a:solidFill>
                  <a:srgbClr val="000000"/>
                </a:solidFill>
              </a:rPr>
              <a:t>This data set contains the number of passengers getting on or off the CapMetro public transportation system by latitude and longitude from June 2016 to January 2017.</a:t>
            </a:r>
            <a:endParaRPr sz="1600">
              <a:solidFill>
                <a:srgbClr val="000000"/>
              </a:solidFill>
            </a:endParaRPr>
          </a:p>
          <a:p>
            <a:pPr indent="0" lvl="0" marL="0" rtl="0" algn="l">
              <a:spcBef>
                <a:spcPts val="800"/>
              </a:spcBef>
              <a:spcAft>
                <a:spcPts val="1200"/>
              </a:spcAft>
              <a:buNone/>
            </a:pPr>
            <a:r>
              <a:t/>
            </a:r>
            <a:endParaRPr/>
          </a:p>
        </p:txBody>
      </p:sp>
      <p:pic>
        <p:nvPicPr>
          <p:cNvPr id="263" name="Google Shape;263;p42"/>
          <p:cNvPicPr preferRelativeResize="0"/>
          <p:nvPr/>
        </p:nvPicPr>
        <p:blipFill>
          <a:blip r:embed="rId3">
            <a:alphaModFix/>
          </a:blip>
          <a:stretch>
            <a:fillRect/>
          </a:stretch>
        </p:blipFill>
        <p:spPr>
          <a:xfrm>
            <a:off x="274700" y="1917099"/>
            <a:ext cx="8136677" cy="300977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3"/>
          <p:cNvSpPr txBox="1"/>
          <p:nvPr>
            <p:ph type="title"/>
          </p:nvPr>
        </p:nvSpPr>
        <p:spPr>
          <a:xfrm>
            <a:off x="311700" y="1454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40"/>
              <a:t>CapMetro Shapefile</a:t>
            </a:r>
            <a:endParaRPr sz="3640"/>
          </a:p>
        </p:txBody>
      </p:sp>
      <p:sp>
        <p:nvSpPr>
          <p:cNvPr id="269" name="Google Shape;269;p43"/>
          <p:cNvSpPr txBox="1"/>
          <p:nvPr>
            <p:ph idx="1" type="body"/>
          </p:nvPr>
        </p:nvSpPr>
        <p:spPr>
          <a:xfrm>
            <a:off x="311700" y="852800"/>
            <a:ext cx="8520600" cy="901200"/>
          </a:xfrm>
          <a:prstGeom prst="rect">
            <a:avLst/>
          </a:prstGeom>
        </p:spPr>
        <p:txBody>
          <a:bodyPr anchorCtr="0" anchor="t" bIns="91425" lIns="91425" spcFirstLastPara="1" rIns="91425" wrap="square" tIns="91425">
            <a:noAutofit/>
          </a:bodyPr>
          <a:lstStyle/>
          <a:p>
            <a:pPr indent="0" lvl="0" marL="0" rtl="0" algn="l">
              <a:lnSpc>
                <a:spcPct val="87916"/>
              </a:lnSpc>
              <a:spcBef>
                <a:spcPts val="0"/>
              </a:spcBef>
              <a:spcAft>
                <a:spcPts val="0"/>
              </a:spcAft>
              <a:buSzPts val="1018"/>
              <a:buNone/>
            </a:pPr>
            <a:r>
              <a:rPr lang="en" sz="1600">
                <a:solidFill>
                  <a:srgbClr val="000000"/>
                </a:solidFill>
              </a:rPr>
              <a:t>Dataset contains the geographic locations of current public transit stops in the Austin CapMetro public transit city</a:t>
            </a:r>
            <a:endParaRPr sz="1600">
              <a:solidFill>
                <a:srgbClr val="000000"/>
              </a:solidFill>
            </a:endParaRPr>
          </a:p>
          <a:p>
            <a:pPr indent="0" lvl="0" marL="0" rtl="0" algn="l">
              <a:lnSpc>
                <a:spcPct val="87916"/>
              </a:lnSpc>
              <a:spcBef>
                <a:spcPts val="800"/>
              </a:spcBef>
              <a:spcAft>
                <a:spcPts val="800"/>
              </a:spcAft>
              <a:buSzPts val="1018"/>
              <a:buNone/>
            </a:pPr>
            <a:r>
              <a:t/>
            </a:r>
            <a:endParaRPr sz="1600">
              <a:solidFill>
                <a:srgbClr val="000000"/>
              </a:solidFill>
            </a:endParaRPr>
          </a:p>
        </p:txBody>
      </p:sp>
      <p:pic>
        <p:nvPicPr>
          <p:cNvPr id="270" name="Google Shape;270;p43"/>
          <p:cNvPicPr preferRelativeResize="0"/>
          <p:nvPr/>
        </p:nvPicPr>
        <p:blipFill>
          <a:blip r:embed="rId3">
            <a:alphaModFix/>
          </a:blip>
          <a:stretch>
            <a:fillRect/>
          </a:stretch>
        </p:blipFill>
        <p:spPr>
          <a:xfrm>
            <a:off x="311700" y="1875225"/>
            <a:ext cx="8364001" cy="30323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 Census Data</a:t>
            </a:r>
            <a:endParaRPr/>
          </a:p>
        </p:txBody>
      </p:sp>
      <p:sp>
        <p:nvSpPr>
          <p:cNvPr id="276" name="Google Shape;276;p44"/>
          <p:cNvSpPr txBox="1"/>
          <p:nvPr>
            <p:ph idx="1" type="body"/>
          </p:nvPr>
        </p:nvSpPr>
        <p:spPr>
          <a:xfrm>
            <a:off x="311700" y="1266325"/>
            <a:ext cx="42603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The ACS survey shows population density (ppsm) and median household income by census tract.</a:t>
            </a:r>
            <a:endParaRPr sz="1400"/>
          </a:p>
          <a:p>
            <a:pPr indent="0" lvl="0" marL="0" rtl="0" algn="l">
              <a:spcBef>
                <a:spcPts val="1200"/>
              </a:spcBef>
              <a:spcAft>
                <a:spcPts val="1200"/>
              </a:spcAft>
              <a:buNone/>
            </a:pPr>
            <a:r>
              <a:rPr lang="en" sz="1400"/>
              <a:t>https://censusreporter.org</a:t>
            </a:r>
            <a:endParaRPr sz="1400"/>
          </a:p>
        </p:txBody>
      </p:sp>
      <p:pic>
        <p:nvPicPr>
          <p:cNvPr id="277" name="Google Shape;277;p44"/>
          <p:cNvPicPr preferRelativeResize="0"/>
          <p:nvPr/>
        </p:nvPicPr>
        <p:blipFill>
          <a:blip r:embed="rId3">
            <a:alphaModFix/>
          </a:blip>
          <a:stretch>
            <a:fillRect/>
          </a:stretch>
        </p:blipFill>
        <p:spPr>
          <a:xfrm>
            <a:off x="4678025" y="750147"/>
            <a:ext cx="3902350" cy="1821600"/>
          </a:xfrm>
          <a:prstGeom prst="rect">
            <a:avLst/>
          </a:prstGeom>
          <a:noFill/>
          <a:ln>
            <a:noFill/>
          </a:ln>
        </p:spPr>
      </p:pic>
      <p:pic>
        <p:nvPicPr>
          <p:cNvPr id="278" name="Google Shape;278;p44"/>
          <p:cNvPicPr preferRelativeResize="0"/>
          <p:nvPr/>
        </p:nvPicPr>
        <p:blipFill>
          <a:blip r:embed="rId4">
            <a:alphaModFix/>
          </a:blip>
          <a:stretch>
            <a:fillRect/>
          </a:stretch>
        </p:blipFill>
        <p:spPr>
          <a:xfrm>
            <a:off x="366275" y="2646474"/>
            <a:ext cx="8250924" cy="19541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a:t>
            </a:r>
            <a:endParaRPr/>
          </a:p>
        </p:txBody>
      </p:sp>
      <p:sp>
        <p:nvSpPr>
          <p:cNvPr id="284" name="Google Shape;284;p45"/>
          <p:cNvSpPr txBox="1"/>
          <p:nvPr>
            <p:ph idx="1" type="body"/>
          </p:nvPr>
        </p:nvSpPr>
        <p:spPr>
          <a:xfrm>
            <a:off x="311700" y="1190475"/>
            <a:ext cx="8520600" cy="3556200"/>
          </a:xfrm>
          <a:prstGeom prst="rect">
            <a:avLst/>
          </a:prstGeom>
        </p:spPr>
        <p:txBody>
          <a:bodyPr anchorCtr="0" anchor="t" bIns="91425" lIns="91425" spcFirstLastPara="1" rIns="91425" wrap="square" tIns="91425">
            <a:normAutofit fontScale="70000"/>
          </a:bodyPr>
          <a:lstStyle/>
          <a:p>
            <a:pPr indent="-457200" lvl="0" marL="457200" rtl="0" algn="l">
              <a:lnSpc>
                <a:spcPct val="150000"/>
              </a:lnSpc>
              <a:spcBef>
                <a:spcPts val="0"/>
              </a:spcBef>
              <a:spcAft>
                <a:spcPts val="0"/>
              </a:spcAft>
              <a:buNone/>
            </a:pPr>
            <a:r>
              <a:rPr lang="en" sz="1200">
                <a:solidFill>
                  <a:srgbClr val="000000"/>
                </a:solidFill>
                <a:uFill>
                  <a:noFill/>
                </a:uFill>
                <a:latin typeface="Times New Roman"/>
                <a:ea typeface="Times New Roman"/>
                <a:cs typeface="Times New Roman"/>
                <a:sym typeface="Times New Roman"/>
                <a:hlinkClick r:id="rId3">
                  <a:extLst>
                    <a:ext uri="{A12FA001-AC4F-418D-AE19-62706E023703}">
                      <ahyp:hlinkClr val="tx"/>
                    </a:ext>
                  </a:extLst>
                </a:hlinkClick>
              </a:rPr>
              <a:t>Anair, D., Martin, J., Pinto de Moura, M. C., &amp; Goldman, J. (2020, February 25). </a:t>
            </a:r>
            <a:r>
              <a:rPr i="1" lang="en" sz="1200">
                <a:solidFill>
                  <a:srgbClr val="000000"/>
                </a:solidFill>
                <a:uFill>
                  <a:noFill/>
                </a:uFill>
                <a:latin typeface="Times New Roman"/>
                <a:ea typeface="Times New Roman"/>
                <a:cs typeface="Times New Roman"/>
                <a:sym typeface="Times New Roman"/>
                <a:hlinkClick r:id="rId4">
                  <a:extLst>
                    <a:ext uri="{A12FA001-AC4F-418D-AE19-62706E023703}">
                      <ahyp:hlinkClr val="tx"/>
                    </a:ext>
                  </a:extLst>
                </a:hlinkClick>
              </a:rPr>
              <a:t>Ride-Hailing Climate Risks | Union of Concerned Scientists</a:t>
            </a:r>
            <a:r>
              <a:rPr lang="en" sz="1200">
                <a:solidFill>
                  <a:srgbClr val="000000"/>
                </a:solidFill>
                <a:uFill>
                  <a:noFill/>
                </a:uFill>
                <a:latin typeface="Times New Roman"/>
                <a:ea typeface="Times New Roman"/>
                <a:cs typeface="Times New Roman"/>
                <a:sym typeface="Times New Roman"/>
                <a:hlinkClick r:id="rId5">
                  <a:extLst>
                    <a:ext uri="{A12FA001-AC4F-418D-AE19-62706E023703}">
                      <ahyp:hlinkClr val="tx"/>
                    </a:ext>
                  </a:extLst>
                </a:hlinkClick>
              </a:rPr>
              <a:t>. https://www.ucsusa.org/resources/ride-hailing-climate-risks(Anair et al., 2020)</a:t>
            </a:r>
            <a:endParaRPr sz="1200">
              <a:solidFill>
                <a:srgbClr val="000000"/>
              </a:solidFill>
              <a:latin typeface="Times New Roman"/>
              <a:ea typeface="Times New Roman"/>
              <a:cs typeface="Times New Roman"/>
              <a:sym typeface="Times New Roman"/>
            </a:endParaRPr>
          </a:p>
          <a:p>
            <a:pPr indent="-457200" lvl="0" marL="457200" rtl="0" algn="l">
              <a:lnSpc>
                <a:spcPct val="150000"/>
              </a:lnSpc>
              <a:spcBef>
                <a:spcPts val="0"/>
              </a:spcBef>
              <a:spcAft>
                <a:spcPts val="0"/>
              </a:spcAft>
              <a:buNone/>
            </a:pPr>
            <a:r>
              <a:rPr lang="en" sz="1200">
                <a:solidFill>
                  <a:srgbClr val="000000"/>
                </a:solidFill>
                <a:uFill>
                  <a:noFill/>
                </a:uFill>
                <a:latin typeface="Times New Roman"/>
                <a:ea typeface="Times New Roman"/>
                <a:cs typeface="Times New Roman"/>
                <a:sym typeface="Times New Roman"/>
                <a:hlinkClick r:id="rId6">
                  <a:extLst>
                    <a:ext uri="{A12FA001-AC4F-418D-AE19-62706E023703}">
                      <ahyp:hlinkClr val="tx"/>
                    </a:ext>
                  </a:extLst>
                </a:hlinkClick>
              </a:rPr>
              <a:t>Austin Motion. (2017). </a:t>
            </a:r>
            <a:r>
              <a:rPr i="1" lang="en" sz="1200">
                <a:solidFill>
                  <a:srgbClr val="000000"/>
                </a:solidFill>
                <a:uFill>
                  <a:noFill/>
                </a:uFill>
                <a:latin typeface="Times New Roman"/>
                <a:ea typeface="Times New Roman"/>
                <a:cs typeface="Times New Roman"/>
                <a:sym typeface="Times New Roman"/>
                <a:hlinkClick r:id="rId7">
                  <a:extLst>
                    <a:ext uri="{A12FA001-AC4F-418D-AE19-62706E023703}">
                      <ahyp:hlinkClr val="tx"/>
                    </a:ext>
                  </a:extLst>
                </a:hlinkClick>
              </a:rPr>
              <a:t>2016 Mobility Bond program Overview And Implementation Plan</a:t>
            </a:r>
            <a:r>
              <a:rPr lang="en" sz="1200">
                <a:solidFill>
                  <a:srgbClr val="000000"/>
                </a:solidFill>
                <a:uFill>
                  <a:noFill/>
                </a:uFill>
                <a:latin typeface="Times New Roman"/>
                <a:ea typeface="Times New Roman"/>
                <a:cs typeface="Times New Roman"/>
                <a:sym typeface="Times New Roman"/>
                <a:hlinkClick r:id="rId8">
                  <a:extLst>
                    <a:ext uri="{A12FA001-AC4F-418D-AE19-62706E023703}">
                      <ahyp:hlinkClr val="tx"/>
                    </a:ext>
                  </a:extLst>
                </a:hlinkClick>
              </a:rPr>
              <a:t> [Capital Planning]. Austin City Government. https://www.austintexas.gov/sites/default/files/files/Capital_Planning/2016_Bond/FINAL_2016Bond_ProgramOverview_ImplementationUpdate_backup_reducedsize.pdf</a:t>
            </a:r>
            <a:endParaRPr sz="1200">
              <a:solidFill>
                <a:srgbClr val="000000"/>
              </a:solidFill>
              <a:latin typeface="Times New Roman"/>
              <a:ea typeface="Times New Roman"/>
              <a:cs typeface="Times New Roman"/>
              <a:sym typeface="Times New Roman"/>
            </a:endParaRPr>
          </a:p>
          <a:p>
            <a:pPr indent="-457200" lvl="0" marL="457200" rtl="0" algn="l">
              <a:lnSpc>
                <a:spcPct val="150000"/>
              </a:lnSpc>
              <a:spcBef>
                <a:spcPts val="0"/>
              </a:spcBef>
              <a:spcAft>
                <a:spcPts val="0"/>
              </a:spcAft>
              <a:buNone/>
            </a:pPr>
            <a:r>
              <a:rPr lang="en" sz="1200">
                <a:solidFill>
                  <a:srgbClr val="000000"/>
                </a:solidFill>
                <a:latin typeface="Times New Roman"/>
                <a:ea typeface="Times New Roman"/>
                <a:cs typeface="Times New Roman"/>
                <a:sym typeface="Times New Roman"/>
              </a:rPr>
              <a:t>CBS Austin. (2017). “Round Rock to get CapMetro bus service in August.” https://cbsaustin.com/news/local/round-rock-to-get-capmetro-bus-service-in-august</a:t>
            </a:r>
            <a:endParaRPr sz="1200">
              <a:solidFill>
                <a:srgbClr val="000000"/>
              </a:solidFill>
              <a:latin typeface="Times New Roman"/>
              <a:ea typeface="Times New Roman"/>
              <a:cs typeface="Times New Roman"/>
              <a:sym typeface="Times New Roman"/>
            </a:endParaRPr>
          </a:p>
          <a:p>
            <a:pPr indent="-457200" lvl="0" marL="457200" rtl="0" algn="l">
              <a:lnSpc>
                <a:spcPct val="150000"/>
              </a:lnSpc>
              <a:spcBef>
                <a:spcPts val="0"/>
              </a:spcBef>
              <a:spcAft>
                <a:spcPts val="0"/>
              </a:spcAft>
              <a:buNone/>
            </a:pPr>
            <a:r>
              <a:rPr lang="en" sz="1200">
                <a:solidFill>
                  <a:srgbClr val="000000"/>
                </a:solidFill>
                <a:latin typeface="Times New Roman"/>
                <a:ea typeface="Times New Roman"/>
                <a:cs typeface="Times New Roman"/>
                <a:sym typeface="Times New Roman"/>
              </a:rPr>
              <a:t>City of Austin Carbon Footprint (Number of Metric Tons of Carbon Dioxide Emissions from Our Government Activity).” </a:t>
            </a:r>
            <a:r>
              <a:rPr i="1" lang="en" sz="1200">
                <a:solidFill>
                  <a:srgbClr val="000000"/>
                </a:solidFill>
                <a:latin typeface="Times New Roman"/>
                <a:ea typeface="Times New Roman"/>
                <a:cs typeface="Times New Roman"/>
                <a:sym typeface="Times New Roman"/>
              </a:rPr>
              <a:t>Data.Austintexas.Gov</a:t>
            </a:r>
            <a:r>
              <a:rPr lang="en" sz="1200">
                <a:solidFill>
                  <a:srgbClr val="000000"/>
                </a:solidFill>
                <a:latin typeface="Times New Roman"/>
                <a:ea typeface="Times New Roman"/>
                <a:cs typeface="Times New Roman"/>
                <a:sym typeface="Times New Roman"/>
              </a:rPr>
              <a:t>, Sept. 2021, </a:t>
            </a:r>
            <a:endParaRPr sz="1200">
              <a:solidFill>
                <a:srgbClr val="000000"/>
              </a:solidFill>
              <a:latin typeface="Times New Roman"/>
              <a:ea typeface="Times New Roman"/>
              <a:cs typeface="Times New Roman"/>
              <a:sym typeface="Times New Roman"/>
            </a:endParaRPr>
          </a:p>
          <a:p>
            <a:pPr indent="-457200" lvl="0" marL="914400" rtl="0" algn="l">
              <a:lnSpc>
                <a:spcPct val="150000"/>
              </a:lnSpc>
              <a:spcBef>
                <a:spcPts val="0"/>
              </a:spcBef>
              <a:spcAft>
                <a:spcPts val="0"/>
              </a:spcAft>
              <a:buNone/>
            </a:pPr>
            <a:r>
              <a:rPr lang="en" sz="1200">
                <a:solidFill>
                  <a:srgbClr val="000000"/>
                </a:solidFill>
                <a:latin typeface="Times New Roman"/>
                <a:ea typeface="Times New Roman"/>
                <a:cs typeface="Times New Roman"/>
                <a:sym typeface="Times New Roman"/>
              </a:rPr>
              <a:t>data.austintexas.gov/stories/s/HE-E-3-City-of-Austin-carbon-footprint-number-of-m/k8ja-qxaz/.</a:t>
            </a:r>
            <a:endParaRPr sz="1200">
              <a:solidFill>
                <a:srgbClr val="000000"/>
              </a:solidFill>
              <a:latin typeface="Times New Roman"/>
              <a:ea typeface="Times New Roman"/>
              <a:cs typeface="Times New Roman"/>
              <a:sym typeface="Times New Roman"/>
            </a:endParaRPr>
          </a:p>
          <a:p>
            <a:pPr indent="-457200" lvl="0" marL="457200" rtl="0" algn="l">
              <a:lnSpc>
                <a:spcPct val="150000"/>
              </a:lnSpc>
              <a:spcBef>
                <a:spcPts val="0"/>
              </a:spcBef>
              <a:spcAft>
                <a:spcPts val="0"/>
              </a:spcAft>
              <a:buNone/>
            </a:pPr>
            <a:r>
              <a:rPr lang="en" sz="1200">
                <a:solidFill>
                  <a:srgbClr val="000000"/>
                </a:solidFill>
                <a:uFill>
                  <a:noFill/>
                </a:uFill>
                <a:latin typeface="Times New Roman"/>
                <a:ea typeface="Times New Roman"/>
                <a:cs typeface="Times New Roman"/>
                <a:sym typeface="Times New Roman"/>
                <a:hlinkClick r:id="rId9">
                  <a:extLst>
                    <a:ext uri="{A12FA001-AC4F-418D-AE19-62706E023703}">
                      <ahyp:hlinkClr val="tx"/>
                    </a:ext>
                  </a:extLst>
                </a:hlinkClick>
              </a:rPr>
              <a:t>Erhardt, G. D., Hoque, J. M., Goyal, V., Berrebi, S., Brakewood, C., &amp; Watkins, K. E. (2022). Why has public transit ridership declined in the United States? </a:t>
            </a:r>
            <a:r>
              <a:rPr i="1" lang="en" sz="1200">
                <a:solidFill>
                  <a:srgbClr val="000000"/>
                </a:solidFill>
                <a:uFill>
                  <a:noFill/>
                </a:uFill>
                <a:latin typeface="Times New Roman"/>
                <a:ea typeface="Times New Roman"/>
                <a:cs typeface="Times New Roman"/>
                <a:sym typeface="Times New Roman"/>
                <a:hlinkClick r:id="rId10">
                  <a:extLst>
                    <a:ext uri="{A12FA001-AC4F-418D-AE19-62706E023703}">
                      <ahyp:hlinkClr val="tx"/>
                    </a:ext>
                  </a:extLst>
                </a:hlinkClick>
              </a:rPr>
              <a:t>Transportation Research Part A: Policy and Practice</a:t>
            </a:r>
            <a:r>
              <a:rPr lang="en" sz="1200">
                <a:solidFill>
                  <a:srgbClr val="000000"/>
                </a:solidFill>
                <a:uFill>
                  <a:noFill/>
                </a:uFill>
                <a:latin typeface="Times New Roman"/>
                <a:ea typeface="Times New Roman"/>
                <a:cs typeface="Times New Roman"/>
                <a:sym typeface="Times New Roman"/>
                <a:hlinkClick r:id="rId11">
                  <a:extLst>
                    <a:ext uri="{A12FA001-AC4F-418D-AE19-62706E023703}">
                      <ahyp:hlinkClr val="tx"/>
                    </a:ext>
                  </a:extLst>
                </a:hlinkClick>
              </a:rPr>
              <a:t>, </a:t>
            </a:r>
            <a:r>
              <a:rPr i="1" lang="en" sz="1200">
                <a:solidFill>
                  <a:srgbClr val="000000"/>
                </a:solidFill>
                <a:uFill>
                  <a:noFill/>
                </a:uFill>
                <a:latin typeface="Times New Roman"/>
                <a:ea typeface="Times New Roman"/>
                <a:cs typeface="Times New Roman"/>
                <a:sym typeface="Times New Roman"/>
                <a:hlinkClick r:id="rId12">
                  <a:extLst>
                    <a:ext uri="{A12FA001-AC4F-418D-AE19-62706E023703}">
                      <ahyp:hlinkClr val="tx"/>
                    </a:ext>
                  </a:extLst>
                </a:hlinkClick>
              </a:rPr>
              <a:t>161</a:t>
            </a:r>
            <a:r>
              <a:rPr lang="en" sz="1200">
                <a:solidFill>
                  <a:srgbClr val="000000"/>
                </a:solidFill>
                <a:uFill>
                  <a:noFill/>
                </a:uFill>
                <a:latin typeface="Times New Roman"/>
                <a:ea typeface="Times New Roman"/>
                <a:cs typeface="Times New Roman"/>
                <a:sym typeface="Times New Roman"/>
                <a:hlinkClick r:id="rId13">
                  <a:extLst>
                    <a:ext uri="{A12FA001-AC4F-418D-AE19-62706E023703}">
                      <ahyp:hlinkClr val="tx"/>
                    </a:ext>
                  </a:extLst>
                </a:hlinkClick>
              </a:rPr>
              <a:t>, 68–87. https://doi.org/10.1016/j.tra.2022.04.006</a:t>
            </a:r>
            <a:endParaRPr sz="1200">
              <a:solidFill>
                <a:srgbClr val="000000"/>
              </a:solidFill>
              <a:latin typeface="Times New Roman"/>
              <a:ea typeface="Times New Roman"/>
              <a:cs typeface="Times New Roman"/>
              <a:sym typeface="Times New Roman"/>
            </a:endParaRPr>
          </a:p>
          <a:p>
            <a:pPr indent="-457200" lvl="0" marL="457200" rtl="0" algn="l">
              <a:lnSpc>
                <a:spcPct val="150000"/>
              </a:lnSpc>
              <a:spcBef>
                <a:spcPts val="0"/>
              </a:spcBef>
              <a:spcAft>
                <a:spcPts val="0"/>
              </a:spcAft>
              <a:buNone/>
            </a:pPr>
            <a:r>
              <a:rPr lang="en" sz="1200">
                <a:solidFill>
                  <a:srgbClr val="000000"/>
                </a:solidFill>
                <a:uFill>
                  <a:noFill/>
                </a:uFill>
                <a:latin typeface="Times New Roman"/>
                <a:ea typeface="Times New Roman"/>
                <a:cs typeface="Times New Roman"/>
                <a:sym typeface="Times New Roman"/>
                <a:hlinkClick r:id="rId14">
                  <a:extLst>
                    <a:ext uri="{A12FA001-AC4F-418D-AE19-62706E023703}">
                      <ahyp:hlinkClr val="tx"/>
                    </a:ext>
                  </a:extLst>
                </a:hlinkClick>
              </a:rPr>
              <a:t>Go Durham. (2023, March 16). </a:t>
            </a:r>
            <a:r>
              <a:rPr i="1" lang="en" sz="1200">
                <a:solidFill>
                  <a:srgbClr val="000000"/>
                </a:solidFill>
                <a:uFill>
                  <a:noFill/>
                </a:uFill>
                <a:latin typeface="Times New Roman"/>
                <a:ea typeface="Times New Roman"/>
                <a:cs typeface="Times New Roman"/>
                <a:sym typeface="Times New Roman"/>
                <a:hlinkClick r:id="rId15">
                  <a:extLst>
                    <a:ext uri="{A12FA001-AC4F-418D-AE19-62706E023703}">
                      <ahyp:hlinkClr val="tx"/>
                    </a:ext>
                  </a:extLst>
                </a:hlinkClick>
              </a:rPr>
              <a:t>Story Map Shortlist</a:t>
            </a:r>
            <a:r>
              <a:rPr lang="en" sz="1200">
                <a:solidFill>
                  <a:srgbClr val="000000"/>
                </a:solidFill>
                <a:uFill>
                  <a:noFill/>
                </a:uFill>
                <a:latin typeface="Times New Roman"/>
                <a:ea typeface="Times New Roman"/>
                <a:cs typeface="Times New Roman"/>
                <a:sym typeface="Times New Roman"/>
                <a:hlinkClick r:id="rId16">
                  <a:extLst>
                    <a:ext uri="{A12FA001-AC4F-418D-AE19-62706E023703}">
                      <ahyp:hlinkClr val="tx"/>
                    </a:ext>
                  </a:extLst>
                </a:hlinkClick>
              </a:rPr>
              <a:t>. https://triangletransit.maps.arcgis.com/apps/Shortlist/index.html?appid=5c5787e5a105433c904bd45fcb422332</a:t>
            </a:r>
            <a:endParaRPr sz="1200">
              <a:solidFill>
                <a:srgbClr val="000000"/>
              </a:solidFill>
              <a:latin typeface="Times New Roman"/>
              <a:ea typeface="Times New Roman"/>
              <a:cs typeface="Times New Roman"/>
              <a:sym typeface="Times New Roman"/>
            </a:endParaRPr>
          </a:p>
          <a:p>
            <a:pPr indent="-457200" lvl="0" marL="457200" rtl="0" algn="l">
              <a:lnSpc>
                <a:spcPct val="150000"/>
              </a:lnSpc>
              <a:spcBef>
                <a:spcPts val="0"/>
              </a:spcBef>
              <a:spcAft>
                <a:spcPts val="0"/>
              </a:spcAft>
              <a:buNone/>
            </a:pPr>
            <a:r>
              <a:rPr lang="en" sz="1200">
                <a:solidFill>
                  <a:srgbClr val="000000"/>
                </a:solidFill>
                <a:uFill>
                  <a:noFill/>
                </a:uFill>
                <a:latin typeface="Times New Roman"/>
                <a:ea typeface="Times New Roman"/>
                <a:cs typeface="Times New Roman"/>
                <a:sym typeface="Times New Roman"/>
                <a:hlinkClick r:id="rId17">
                  <a:extLst>
                    <a:ext uri="{A12FA001-AC4F-418D-AE19-62706E023703}">
                      <ahyp:hlinkClr val="tx"/>
                    </a:ext>
                  </a:extLst>
                </a:hlinkClick>
              </a:rPr>
              <a:t>Hersher, R., Ramirez, R., Scott, A., &amp; Cirino, M. (2023, February 9). EPA’s proposal to raise the cost of carbon is a powerful tool and ethics nightmare. </a:t>
            </a:r>
            <a:r>
              <a:rPr i="1" lang="en" sz="1200">
                <a:solidFill>
                  <a:srgbClr val="000000"/>
                </a:solidFill>
                <a:uFill>
                  <a:noFill/>
                </a:uFill>
                <a:latin typeface="Times New Roman"/>
                <a:ea typeface="Times New Roman"/>
                <a:cs typeface="Times New Roman"/>
                <a:sym typeface="Times New Roman"/>
                <a:hlinkClick r:id="rId18">
                  <a:extLst>
                    <a:ext uri="{A12FA001-AC4F-418D-AE19-62706E023703}">
                      <ahyp:hlinkClr val="tx"/>
                    </a:ext>
                  </a:extLst>
                </a:hlinkClick>
              </a:rPr>
              <a:t>NPR</a:t>
            </a:r>
            <a:r>
              <a:rPr lang="en" sz="1200">
                <a:solidFill>
                  <a:srgbClr val="000000"/>
                </a:solidFill>
                <a:uFill>
                  <a:noFill/>
                </a:uFill>
                <a:latin typeface="Times New Roman"/>
                <a:ea typeface="Times New Roman"/>
                <a:cs typeface="Times New Roman"/>
                <a:sym typeface="Times New Roman"/>
                <a:hlinkClick r:id="rId19">
                  <a:extLst>
                    <a:ext uri="{A12FA001-AC4F-418D-AE19-62706E023703}">
                      <ahyp:hlinkClr val="tx"/>
                    </a:ext>
                  </a:extLst>
                </a:hlinkClick>
              </a:rPr>
              <a:t>. https://www.npr.org/2023/02/08/1155544378/epas-proposal-to-raise-the-cost-of-carbon-is-a-powerful-tool-and-ethics-nightmar</a:t>
            </a:r>
            <a:endParaRPr sz="1200">
              <a:solidFill>
                <a:srgbClr val="000000"/>
              </a:solidFill>
              <a:latin typeface="Times New Roman"/>
              <a:ea typeface="Times New Roman"/>
              <a:cs typeface="Times New Roman"/>
              <a:sym typeface="Times New Roman"/>
            </a:endParaRPr>
          </a:p>
          <a:p>
            <a:pPr indent="-457200" lvl="0" marL="457200" rtl="0" algn="l">
              <a:lnSpc>
                <a:spcPct val="150000"/>
              </a:lnSpc>
              <a:spcBef>
                <a:spcPts val="0"/>
              </a:spcBef>
              <a:spcAft>
                <a:spcPts val="0"/>
              </a:spcAft>
              <a:buNone/>
            </a:pPr>
            <a:r>
              <a:rPr lang="en" sz="1200">
                <a:solidFill>
                  <a:srgbClr val="000000"/>
                </a:solidFill>
                <a:uFill>
                  <a:noFill/>
                </a:uFill>
                <a:latin typeface="Times New Roman"/>
                <a:ea typeface="Times New Roman"/>
                <a:cs typeface="Times New Roman"/>
                <a:sym typeface="Times New Roman"/>
                <a:hlinkClick r:id="rId20">
                  <a:extLst>
                    <a:ext uri="{A12FA001-AC4F-418D-AE19-62706E023703}">
                      <ahyp:hlinkClr val="tx"/>
                    </a:ext>
                  </a:extLst>
                </a:hlinkClick>
              </a:rPr>
              <a:t>Hoffmann Pham, K., Ipeirotis, P. G., &amp; Sundararajan, A. (2019). Ridesharing and the Use of Public Transportation. </a:t>
            </a:r>
            <a:r>
              <a:rPr i="1" lang="en" sz="1200">
                <a:solidFill>
                  <a:srgbClr val="000000"/>
                </a:solidFill>
                <a:uFill>
                  <a:noFill/>
                </a:uFill>
                <a:latin typeface="Times New Roman"/>
                <a:ea typeface="Times New Roman"/>
                <a:cs typeface="Times New Roman"/>
                <a:sym typeface="Times New Roman"/>
                <a:hlinkClick r:id="rId21">
                  <a:extLst>
                    <a:ext uri="{A12FA001-AC4F-418D-AE19-62706E023703}">
                      <ahyp:hlinkClr val="tx"/>
                    </a:ext>
                  </a:extLst>
                </a:hlinkClick>
              </a:rPr>
              <a:t>SSRN Electronic Journal</a:t>
            </a:r>
            <a:r>
              <a:rPr lang="en" sz="1200">
                <a:solidFill>
                  <a:srgbClr val="000000"/>
                </a:solidFill>
                <a:uFill>
                  <a:noFill/>
                </a:uFill>
                <a:latin typeface="Times New Roman"/>
                <a:ea typeface="Times New Roman"/>
                <a:cs typeface="Times New Roman"/>
                <a:sym typeface="Times New Roman"/>
                <a:hlinkClick r:id="rId22">
                  <a:extLst>
                    <a:ext uri="{A12FA001-AC4F-418D-AE19-62706E023703}">
                      <ahyp:hlinkClr val="tx"/>
                    </a:ext>
                  </a:extLst>
                </a:hlinkClick>
              </a:rPr>
              <a:t>. https://doi.org/10.2139/ssrn.4099122</a:t>
            </a:r>
            <a:endParaRPr sz="1200">
              <a:solidFill>
                <a:srgbClr val="000000"/>
              </a:solidFill>
              <a:latin typeface="Times New Roman"/>
              <a:ea typeface="Times New Roman"/>
              <a:cs typeface="Times New Roman"/>
              <a:sym typeface="Times New Roman"/>
            </a:endParaRPr>
          </a:p>
          <a:p>
            <a:pPr indent="-457200" lvl="0" marL="457200" rtl="0" algn="l">
              <a:lnSpc>
                <a:spcPct val="150000"/>
              </a:lnSpc>
              <a:spcBef>
                <a:spcPts val="0"/>
              </a:spcBef>
              <a:spcAft>
                <a:spcPts val="0"/>
              </a:spcAft>
              <a:buNone/>
            </a:pPr>
            <a:r>
              <a:rPr lang="en" sz="1200">
                <a:solidFill>
                  <a:srgbClr val="000000"/>
                </a:solidFill>
                <a:uFill>
                  <a:noFill/>
                </a:uFill>
                <a:latin typeface="Times New Roman"/>
                <a:ea typeface="Times New Roman"/>
                <a:cs typeface="Times New Roman"/>
                <a:sym typeface="Times New Roman"/>
                <a:hlinkClick r:id="rId23">
                  <a:extLst>
                    <a:ext uri="{A12FA001-AC4F-418D-AE19-62706E023703}">
                      <ahyp:hlinkClr val="tx"/>
                    </a:ext>
                  </a:extLst>
                </a:hlinkClick>
              </a:rPr>
              <a:t>Pan, Y., &amp; Qiu, L. (2022). How Ride-Sharing Is Shaping Public Transit System: A Counterfactual Estimator Approach. </a:t>
            </a:r>
            <a:r>
              <a:rPr i="1" lang="en" sz="1200">
                <a:solidFill>
                  <a:srgbClr val="000000"/>
                </a:solidFill>
                <a:uFill>
                  <a:noFill/>
                </a:uFill>
                <a:latin typeface="Times New Roman"/>
                <a:ea typeface="Times New Roman"/>
                <a:cs typeface="Times New Roman"/>
                <a:sym typeface="Times New Roman"/>
                <a:hlinkClick r:id="rId24">
                  <a:extLst>
                    <a:ext uri="{A12FA001-AC4F-418D-AE19-62706E023703}">
                      <ahyp:hlinkClr val="tx"/>
                    </a:ext>
                  </a:extLst>
                </a:hlinkClick>
              </a:rPr>
              <a:t>Production And Operations Management</a:t>
            </a:r>
            <a:r>
              <a:rPr lang="en" sz="1200">
                <a:solidFill>
                  <a:srgbClr val="000000"/>
                </a:solidFill>
                <a:uFill>
                  <a:noFill/>
                </a:uFill>
                <a:latin typeface="Times New Roman"/>
                <a:ea typeface="Times New Roman"/>
                <a:cs typeface="Times New Roman"/>
                <a:sym typeface="Times New Roman"/>
                <a:hlinkClick r:id="rId25">
                  <a:extLst>
                    <a:ext uri="{A12FA001-AC4F-418D-AE19-62706E023703}">
                      <ahyp:hlinkClr val="tx"/>
                    </a:ext>
                  </a:extLst>
                </a:hlinkClick>
              </a:rPr>
              <a:t>, </a:t>
            </a:r>
            <a:r>
              <a:rPr i="1" lang="en" sz="1200">
                <a:solidFill>
                  <a:srgbClr val="000000"/>
                </a:solidFill>
                <a:uFill>
                  <a:noFill/>
                </a:uFill>
                <a:latin typeface="Times New Roman"/>
                <a:ea typeface="Times New Roman"/>
                <a:cs typeface="Times New Roman"/>
                <a:sym typeface="Times New Roman"/>
                <a:hlinkClick r:id="rId26">
                  <a:extLst>
                    <a:ext uri="{A12FA001-AC4F-418D-AE19-62706E023703}">
                      <ahyp:hlinkClr val="tx"/>
                    </a:ext>
                  </a:extLst>
                </a:hlinkClick>
              </a:rPr>
              <a:t>31</a:t>
            </a:r>
            <a:r>
              <a:rPr lang="en" sz="1200">
                <a:solidFill>
                  <a:srgbClr val="000000"/>
                </a:solidFill>
                <a:uFill>
                  <a:noFill/>
                </a:uFill>
                <a:latin typeface="Times New Roman"/>
                <a:ea typeface="Times New Roman"/>
                <a:cs typeface="Times New Roman"/>
                <a:sym typeface="Times New Roman"/>
                <a:hlinkClick r:id="rId27">
                  <a:extLst>
                    <a:ext uri="{A12FA001-AC4F-418D-AE19-62706E023703}">
                      <ahyp:hlinkClr val="tx"/>
                    </a:ext>
                  </a:extLst>
                </a:hlinkClick>
              </a:rPr>
              <a:t>(2), 906–927. https://doi.org/10.1111/poms.13582</a:t>
            </a:r>
            <a:endParaRPr sz="1200">
              <a:solidFill>
                <a:srgbClr val="000000"/>
              </a:solidFill>
              <a:latin typeface="Times New Roman"/>
              <a:ea typeface="Times New Roman"/>
              <a:cs typeface="Times New Roman"/>
              <a:sym typeface="Times New Roman"/>
            </a:endParaRPr>
          </a:p>
          <a:p>
            <a:pPr indent="-457200" lvl="0" marL="457200" rtl="0" algn="l">
              <a:lnSpc>
                <a:spcPct val="150000"/>
              </a:lnSpc>
              <a:spcBef>
                <a:spcPts val="0"/>
              </a:spcBef>
              <a:spcAft>
                <a:spcPts val="0"/>
              </a:spcAft>
              <a:buNone/>
            </a:pPr>
            <a:r>
              <a:rPr lang="en" sz="1200">
                <a:solidFill>
                  <a:srgbClr val="000000"/>
                </a:solidFill>
                <a:uFill>
                  <a:noFill/>
                </a:uFill>
                <a:latin typeface="Times New Roman"/>
                <a:ea typeface="Times New Roman"/>
                <a:cs typeface="Times New Roman"/>
                <a:sym typeface="Times New Roman"/>
                <a:hlinkClick r:id="rId28">
                  <a:extLst>
                    <a:ext uri="{A12FA001-AC4F-418D-AE19-62706E023703}">
                      <ahyp:hlinkClr val="tx"/>
                    </a:ext>
                  </a:extLst>
                </a:hlinkClick>
              </a:rPr>
              <a:t>Zhang, Y., &amp; Zhang, Y. (2018). Exploring the Relationship between Ridesharing and Public Transit Use in the United States. </a:t>
            </a:r>
            <a:r>
              <a:rPr i="1" lang="en" sz="1200">
                <a:solidFill>
                  <a:srgbClr val="000000"/>
                </a:solidFill>
                <a:uFill>
                  <a:noFill/>
                </a:uFill>
                <a:latin typeface="Times New Roman"/>
                <a:ea typeface="Times New Roman"/>
                <a:cs typeface="Times New Roman"/>
                <a:sym typeface="Times New Roman"/>
                <a:hlinkClick r:id="rId29">
                  <a:extLst>
                    <a:ext uri="{A12FA001-AC4F-418D-AE19-62706E023703}">
                      <ahyp:hlinkClr val="tx"/>
                    </a:ext>
                  </a:extLst>
                </a:hlinkClick>
              </a:rPr>
              <a:t>International Journal of Environmental Research and Public Health</a:t>
            </a:r>
            <a:r>
              <a:rPr lang="en" sz="1200">
                <a:solidFill>
                  <a:srgbClr val="000000"/>
                </a:solidFill>
                <a:uFill>
                  <a:noFill/>
                </a:uFill>
                <a:latin typeface="Times New Roman"/>
                <a:ea typeface="Times New Roman"/>
                <a:cs typeface="Times New Roman"/>
                <a:sym typeface="Times New Roman"/>
                <a:hlinkClick r:id="rId30">
                  <a:extLst>
                    <a:ext uri="{A12FA001-AC4F-418D-AE19-62706E023703}">
                      <ahyp:hlinkClr val="tx"/>
                    </a:ext>
                  </a:extLst>
                </a:hlinkClick>
              </a:rPr>
              <a:t>, </a:t>
            </a:r>
            <a:r>
              <a:rPr i="1" lang="en" sz="1200">
                <a:solidFill>
                  <a:srgbClr val="000000"/>
                </a:solidFill>
                <a:uFill>
                  <a:noFill/>
                </a:uFill>
                <a:latin typeface="Times New Roman"/>
                <a:ea typeface="Times New Roman"/>
                <a:cs typeface="Times New Roman"/>
                <a:sym typeface="Times New Roman"/>
                <a:hlinkClick r:id="rId31">
                  <a:extLst>
                    <a:ext uri="{A12FA001-AC4F-418D-AE19-62706E023703}">
                      <ahyp:hlinkClr val="tx"/>
                    </a:ext>
                  </a:extLst>
                </a:hlinkClick>
              </a:rPr>
              <a:t>15</a:t>
            </a:r>
            <a:r>
              <a:rPr lang="en" sz="1200">
                <a:solidFill>
                  <a:srgbClr val="000000"/>
                </a:solidFill>
                <a:uFill>
                  <a:noFill/>
                </a:uFill>
                <a:latin typeface="Times New Roman"/>
                <a:ea typeface="Times New Roman"/>
                <a:cs typeface="Times New Roman"/>
                <a:sym typeface="Times New Roman"/>
                <a:hlinkClick r:id="rId32">
                  <a:extLst>
                    <a:ext uri="{A12FA001-AC4F-418D-AE19-62706E023703}">
                      <ahyp:hlinkClr val="tx"/>
                    </a:ext>
                  </a:extLst>
                </a:hlinkClick>
              </a:rPr>
              <a:t>(8), 1763. </a:t>
            </a:r>
            <a:r>
              <a:rPr lang="en" sz="1200">
                <a:solidFill>
                  <a:srgbClr val="000000"/>
                </a:solidFill>
                <a:uFill>
                  <a:noFill/>
                </a:uFill>
                <a:latin typeface="Times New Roman"/>
                <a:ea typeface="Times New Roman"/>
                <a:cs typeface="Times New Roman"/>
                <a:sym typeface="Times New Roman"/>
                <a:hlinkClick r:id="rId33">
                  <a:extLst>
                    <a:ext uri="{A12FA001-AC4F-418D-AE19-62706E023703}">
                      <ahyp:hlinkClr val="tx"/>
                    </a:ext>
                  </a:extLst>
                </a:hlinkClick>
              </a:rPr>
              <a:t>https://doi.org/10.3390/ijerph15081763</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40"/>
              <a:t>Problem Statement</a:t>
            </a:r>
            <a:endParaRPr sz="3240"/>
          </a:p>
        </p:txBody>
      </p:sp>
      <p:sp>
        <p:nvSpPr>
          <p:cNvPr id="85" name="Google Shape;85;p1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lnSpc>
                <a:spcPct val="107916"/>
              </a:lnSpc>
              <a:spcBef>
                <a:spcPts val="1200"/>
              </a:spcBef>
              <a:spcAft>
                <a:spcPts val="0"/>
              </a:spcAft>
              <a:buNone/>
            </a:pPr>
            <a:r>
              <a:rPr lang="en" sz="1600"/>
              <a:t>Identify</a:t>
            </a:r>
            <a:r>
              <a:rPr lang="en" sz="1600"/>
              <a:t> the potential complementary or substitution effects among public transit and rideshare usage in Austin to </a:t>
            </a:r>
            <a:r>
              <a:rPr lang="en" sz="1600"/>
              <a:t>suggest strategies to convert rideshare rides to public transit rides in order to help meet the city’s </a:t>
            </a:r>
            <a:r>
              <a:rPr lang="en" sz="1600" u="sng">
                <a:solidFill>
                  <a:schemeClr val="accent3"/>
                </a:solidFill>
                <a:hlinkClick r:id="rId3">
                  <a:extLst>
                    <a:ext uri="{A12FA001-AC4F-418D-AE19-62706E023703}">
                      <ahyp:hlinkClr val="tx"/>
                    </a:ext>
                  </a:extLst>
                </a:hlinkClick>
              </a:rPr>
              <a:t>50/50 mode share</a:t>
            </a:r>
            <a:r>
              <a:rPr lang="en" sz="1600"/>
              <a:t> target by 2039.</a:t>
            </a:r>
            <a:endParaRPr sz="1600"/>
          </a:p>
          <a:p>
            <a:pPr indent="0" lvl="0" marL="0" rtl="0" algn="l">
              <a:lnSpc>
                <a:spcPct val="107916"/>
              </a:lnSpc>
              <a:spcBef>
                <a:spcPts val="1200"/>
              </a:spcBef>
              <a:spcAft>
                <a:spcPts val="0"/>
              </a:spcAft>
              <a:buNone/>
            </a:pPr>
            <a:r>
              <a:rPr lang="en" sz="1600"/>
              <a:t>Key objectives:</a:t>
            </a:r>
            <a:endParaRPr sz="1600"/>
          </a:p>
          <a:p>
            <a:pPr indent="-330200" lvl="0" marL="457200" rtl="0" algn="l">
              <a:lnSpc>
                <a:spcPct val="107916"/>
              </a:lnSpc>
              <a:spcBef>
                <a:spcPts val="1200"/>
              </a:spcBef>
              <a:spcAft>
                <a:spcPts val="0"/>
              </a:spcAft>
              <a:buClr>
                <a:schemeClr val="dk2"/>
              </a:buClr>
              <a:buSzPts val="1600"/>
              <a:buFont typeface="Open Sans"/>
              <a:buChar char="●"/>
            </a:pPr>
            <a:r>
              <a:rPr lang="en" sz="1600"/>
              <a:t>Reduction in harmful emissions</a:t>
            </a:r>
            <a:endParaRPr sz="1600"/>
          </a:p>
          <a:p>
            <a:pPr indent="-330200" lvl="0" marL="457200" rtl="0" algn="l">
              <a:lnSpc>
                <a:spcPct val="107916"/>
              </a:lnSpc>
              <a:spcBef>
                <a:spcPts val="0"/>
              </a:spcBef>
              <a:spcAft>
                <a:spcPts val="0"/>
              </a:spcAft>
              <a:buClr>
                <a:schemeClr val="dk2"/>
              </a:buClr>
              <a:buSzPts val="1600"/>
              <a:buFont typeface="Open Sans"/>
              <a:buChar char="●"/>
            </a:pPr>
            <a:r>
              <a:rPr lang="en" sz="1600"/>
              <a:t>More affordable and accessible transit services to citizens.</a:t>
            </a:r>
            <a:endParaRPr sz="1600"/>
          </a:p>
          <a:p>
            <a:pPr indent="-330200" lvl="0" marL="457200" rtl="0" algn="l">
              <a:lnSpc>
                <a:spcPct val="107916"/>
              </a:lnSpc>
              <a:spcBef>
                <a:spcPts val="0"/>
              </a:spcBef>
              <a:spcAft>
                <a:spcPts val="0"/>
              </a:spcAft>
              <a:buClr>
                <a:schemeClr val="dk2"/>
              </a:buClr>
              <a:buSzPts val="1600"/>
              <a:buFont typeface="Open Sans"/>
              <a:buChar char="●"/>
            </a:pPr>
            <a:r>
              <a:rPr lang="en" sz="1600"/>
              <a:t>Less traffic congestion as rideshare rides decrease</a:t>
            </a:r>
            <a:endParaRPr sz="1600"/>
          </a:p>
          <a:p>
            <a:pPr indent="0" lvl="0" marL="0" rtl="0" algn="l">
              <a:lnSpc>
                <a:spcPct val="107916"/>
              </a:lnSpc>
              <a:spcBef>
                <a:spcPts val="1200"/>
              </a:spcBef>
              <a:spcAft>
                <a:spcPts val="1200"/>
              </a:spcAft>
              <a:buNone/>
            </a:pPr>
            <a:r>
              <a:t/>
            </a:r>
            <a:endParaRPr sz="16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a:t>
            </a:r>
            <a:endParaRPr/>
          </a:p>
        </p:txBody>
      </p:sp>
      <p:sp>
        <p:nvSpPr>
          <p:cNvPr id="91" name="Google Shape;91;p1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AutoNum type="arabicPeriod"/>
            </a:pPr>
            <a:r>
              <a:rPr lang="en" sz="1600"/>
              <a:t>Exploratory analysis on rideshare data, identify potential variables that explain rider’s behavior of using the service</a:t>
            </a:r>
            <a:endParaRPr sz="1600"/>
          </a:p>
          <a:p>
            <a:pPr indent="-330200" lvl="0" marL="457200" rtl="0" algn="l">
              <a:spcBef>
                <a:spcPts val="0"/>
              </a:spcBef>
              <a:spcAft>
                <a:spcPts val="0"/>
              </a:spcAft>
              <a:buSzPts val="1600"/>
              <a:buAutoNum type="arabicPeriod"/>
            </a:pPr>
            <a:r>
              <a:rPr lang="en" sz="1600"/>
              <a:t>Apply the same potential variables to bus ride data to assess if there are consistent compact to bus rider’s behavior of using public transit</a:t>
            </a:r>
            <a:endParaRPr sz="1600"/>
          </a:p>
          <a:p>
            <a:pPr indent="-330200" lvl="0" marL="457200" rtl="0" algn="l">
              <a:spcBef>
                <a:spcPts val="0"/>
              </a:spcBef>
              <a:spcAft>
                <a:spcPts val="0"/>
              </a:spcAft>
              <a:buSzPts val="1600"/>
              <a:buAutoNum type="arabicPeriod"/>
            </a:pPr>
            <a:r>
              <a:rPr lang="en" sz="1600"/>
              <a:t>Merge the two dataset to run linear regression bus ride against rideshare, controlling on the potential </a:t>
            </a:r>
            <a:r>
              <a:rPr lang="en" sz="1600"/>
              <a:t>variables</a:t>
            </a:r>
            <a:r>
              <a:rPr lang="en" sz="1600"/>
              <a:t> identified. Check model significance</a:t>
            </a:r>
            <a:endParaRPr sz="1600"/>
          </a:p>
          <a:p>
            <a:pPr indent="-330200" lvl="0" marL="457200" rtl="0" algn="l">
              <a:spcBef>
                <a:spcPts val="0"/>
              </a:spcBef>
              <a:spcAft>
                <a:spcPts val="0"/>
              </a:spcAft>
              <a:buSzPts val="1600"/>
              <a:buAutoNum type="arabicPeriod"/>
            </a:pPr>
            <a:r>
              <a:rPr lang="en" sz="1600"/>
              <a:t>Determine if complementary or </a:t>
            </a:r>
            <a:r>
              <a:rPr lang="en" sz="1600"/>
              <a:t>substitution</a:t>
            </a:r>
            <a:r>
              <a:rPr lang="en" sz="1600"/>
              <a:t> effect exists among rideshare and bus services</a:t>
            </a:r>
            <a:endParaRPr sz="1600"/>
          </a:p>
          <a:p>
            <a:pPr indent="-330200" lvl="0" marL="457200" rtl="0" algn="l">
              <a:spcBef>
                <a:spcPts val="0"/>
              </a:spcBef>
              <a:spcAft>
                <a:spcPts val="0"/>
              </a:spcAft>
              <a:buSzPts val="1600"/>
              <a:buAutoNum type="arabicPeriod"/>
            </a:pPr>
            <a:r>
              <a:rPr lang="en" sz="1600"/>
              <a:t>Apply high level CO2 emission reduction calculation and estimate social cost saving through benchmark from existing research</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Overview of Data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 Description</a:t>
            </a:r>
            <a:endParaRPr/>
          </a:p>
        </p:txBody>
      </p:sp>
      <p:sp>
        <p:nvSpPr>
          <p:cNvPr id="102" name="Google Shape;102;p19"/>
          <p:cNvSpPr txBox="1"/>
          <p:nvPr>
            <p:ph idx="1" type="body"/>
          </p:nvPr>
        </p:nvSpPr>
        <p:spPr>
          <a:xfrm>
            <a:off x="311700" y="1152425"/>
            <a:ext cx="8520600" cy="3416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600"/>
              <a:t>Austin Ride Volume</a:t>
            </a:r>
            <a:r>
              <a:rPr lang="en" sz="1600"/>
              <a:t> -  summarizes the total volume of rideshare on each day from June 16th,2016 to August 31st, 2016.</a:t>
            </a:r>
            <a:endParaRPr sz="1600"/>
          </a:p>
          <a:p>
            <a:pPr indent="0" lvl="0" marL="0" rtl="0" algn="l">
              <a:spcBef>
                <a:spcPts val="1200"/>
              </a:spcBef>
              <a:spcAft>
                <a:spcPts val="0"/>
              </a:spcAft>
              <a:buNone/>
            </a:pPr>
            <a:r>
              <a:rPr b="1" lang="en" sz="1600"/>
              <a:t>RideAustin_Weather</a:t>
            </a:r>
            <a:r>
              <a:rPr lang="en" sz="1600"/>
              <a:t> - contains individual rideshares information such as start/end location </a:t>
            </a:r>
            <a:r>
              <a:rPr lang="en" sz="1600"/>
              <a:t>coordinates, weather conditions, vehicle type</a:t>
            </a:r>
            <a:endParaRPr sz="1600"/>
          </a:p>
          <a:p>
            <a:pPr indent="0" lvl="0" marL="0" rtl="0" algn="l">
              <a:spcBef>
                <a:spcPts val="1200"/>
              </a:spcBef>
              <a:spcAft>
                <a:spcPts val="0"/>
              </a:spcAft>
              <a:buNone/>
            </a:pPr>
            <a:r>
              <a:rPr b="1" lang="en" sz="1600"/>
              <a:t>Fuel economy Vehicle </a:t>
            </a:r>
            <a:r>
              <a:rPr lang="en" sz="1600"/>
              <a:t>- fuel consumption in both city and highway with CO2 emission on each specific vehicle.</a:t>
            </a:r>
            <a:endParaRPr sz="1600"/>
          </a:p>
          <a:p>
            <a:pPr indent="0" lvl="0" marL="0" rtl="0" algn="l">
              <a:spcBef>
                <a:spcPts val="1200"/>
              </a:spcBef>
              <a:spcAft>
                <a:spcPts val="0"/>
              </a:spcAft>
              <a:buNone/>
            </a:pPr>
            <a:r>
              <a:rPr b="1" lang="en" sz="1600"/>
              <a:t>CapMetro Shapefile</a:t>
            </a:r>
            <a:r>
              <a:rPr lang="en" sz="1600"/>
              <a:t> - CapMetro detailed operation information which contains passenger volume at each station from June 2016 to January 2017</a:t>
            </a:r>
            <a:endParaRPr sz="1600"/>
          </a:p>
          <a:p>
            <a:pPr indent="0" lvl="0" marL="0" rtl="0" algn="l">
              <a:spcBef>
                <a:spcPts val="1200"/>
              </a:spcBef>
              <a:spcAft>
                <a:spcPts val="1200"/>
              </a:spcAft>
              <a:buNone/>
            </a:pPr>
            <a:r>
              <a:rPr b="1" lang="en" sz="1600"/>
              <a:t>Census Dataset - </a:t>
            </a:r>
            <a:r>
              <a:rPr lang="en" sz="1600"/>
              <a:t>The American Community Survey shows population density (ppsm) and median household income by census tract.</a:t>
            </a:r>
            <a:endParaRPr b="1"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Cleaning Process</a:t>
            </a:r>
            <a:endParaRPr/>
          </a:p>
        </p:txBody>
      </p:sp>
      <p:sp>
        <p:nvSpPr>
          <p:cNvPr id="108" name="Google Shape;108;p2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Remove rideshare trips that travelled &gt;11km or last more than 120 minutes. Assumed those trips cannot be replaced by public transit.</a:t>
            </a:r>
            <a:endParaRPr sz="1600"/>
          </a:p>
          <a:p>
            <a:pPr indent="-330200" lvl="0" marL="457200" rtl="0" algn="l">
              <a:spcBef>
                <a:spcPts val="0"/>
              </a:spcBef>
              <a:spcAft>
                <a:spcPts val="0"/>
              </a:spcAft>
              <a:buSzPts val="1600"/>
              <a:buChar char="●"/>
            </a:pPr>
            <a:r>
              <a:rPr lang="en" sz="1600"/>
              <a:t>Align time frame from Austin ride volume and CapMetro datasets; summarize the passenger volume from June to end of August,2016.</a:t>
            </a:r>
            <a:endParaRPr sz="1600"/>
          </a:p>
          <a:p>
            <a:pPr indent="-330200" lvl="0" marL="457200" rtl="0" algn="l">
              <a:spcBef>
                <a:spcPts val="0"/>
              </a:spcBef>
              <a:spcAft>
                <a:spcPts val="0"/>
              </a:spcAft>
              <a:buSzPts val="1600"/>
              <a:buChar char="●"/>
            </a:pPr>
            <a:r>
              <a:rPr lang="en" sz="1600"/>
              <a:t>Rounded lat, long of bus volume dataset to 2 decimal places to group alongside rideshare volume </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Estimating Walking Distance</a:t>
            </a:r>
            <a:endParaRPr/>
          </a:p>
        </p:txBody>
      </p:sp>
      <p:sp>
        <p:nvSpPr>
          <p:cNvPr id="114" name="Google Shape;114;p21"/>
          <p:cNvSpPr txBox="1"/>
          <p:nvPr>
            <p:ph idx="1" type="body"/>
          </p:nvPr>
        </p:nvSpPr>
        <p:spPr>
          <a:xfrm>
            <a:off x="311700" y="1152425"/>
            <a:ext cx="5787900" cy="3648600"/>
          </a:xfrm>
          <a:prstGeom prst="rect">
            <a:avLst/>
          </a:prstGeom>
        </p:spPr>
        <p:txBody>
          <a:bodyPr anchorCtr="0" anchor="t" bIns="91425" lIns="91425" spcFirstLastPara="1" rIns="91425" wrap="square" tIns="91425">
            <a:normAutofit/>
          </a:bodyPr>
          <a:lstStyle/>
          <a:p>
            <a:pPr indent="-330200" lvl="0" marL="457200" rtl="0" algn="l">
              <a:lnSpc>
                <a:spcPct val="115000"/>
              </a:lnSpc>
              <a:spcBef>
                <a:spcPts val="0"/>
              </a:spcBef>
              <a:spcAft>
                <a:spcPts val="0"/>
              </a:spcAft>
              <a:buSzPts val="1600"/>
              <a:buChar char="●"/>
            </a:pPr>
            <a:r>
              <a:rPr lang="en" sz="1600"/>
              <a:t>Variable to determine if walking distance is a factor in choice of transportation</a:t>
            </a:r>
            <a:endParaRPr sz="1600"/>
          </a:p>
          <a:p>
            <a:pPr indent="-330200" lvl="0" marL="457200" rtl="0" algn="l">
              <a:lnSpc>
                <a:spcPct val="115000"/>
              </a:lnSpc>
              <a:spcBef>
                <a:spcPts val="0"/>
              </a:spcBef>
              <a:spcAft>
                <a:spcPts val="0"/>
              </a:spcAft>
              <a:buSzPts val="1600"/>
              <a:buChar char="●"/>
            </a:pPr>
            <a:r>
              <a:rPr lang="en" sz="1600"/>
              <a:t>Calculate average distance from rideshare pick-  up location to nearest bus stops</a:t>
            </a:r>
            <a:endParaRPr sz="1600"/>
          </a:p>
          <a:p>
            <a:pPr indent="-330200" lvl="0" marL="457200" rtl="0" algn="l">
              <a:lnSpc>
                <a:spcPct val="115000"/>
              </a:lnSpc>
              <a:spcBef>
                <a:spcPts val="0"/>
              </a:spcBef>
              <a:spcAft>
                <a:spcPts val="0"/>
              </a:spcAft>
              <a:buSzPts val="1600"/>
              <a:buChar char="●"/>
            </a:pPr>
            <a:r>
              <a:rPr lang="en" sz="1600"/>
              <a:t>Straight-line euclidean distance method calculated for each data point to each bus stop location</a:t>
            </a:r>
            <a:endParaRPr sz="1600"/>
          </a:p>
          <a:p>
            <a:pPr indent="-330200" lvl="0" marL="457200" rtl="0" algn="l">
              <a:lnSpc>
                <a:spcPct val="115000"/>
              </a:lnSpc>
              <a:spcBef>
                <a:spcPts val="0"/>
              </a:spcBef>
              <a:spcAft>
                <a:spcPts val="0"/>
              </a:spcAft>
              <a:buSzPts val="1600"/>
              <a:buChar char="●"/>
            </a:pPr>
            <a:r>
              <a:rPr lang="en" sz="1600"/>
              <a:t>Average distance of 3 nearest bus stops</a:t>
            </a:r>
            <a:endParaRPr sz="1600"/>
          </a:p>
          <a:p>
            <a:pPr indent="-330200" lvl="0" marL="457200" rtl="0" algn="l">
              <a:lnSpc>
                <a:spcPct val="115000"/>
              </a:lnSpc>
              <a:spcBef>
                <a:spcPts val="0"/>
              </a:spcBef>
              <a:spcAft>
                <a:spcPts val="0"/>
              </a:spcAft>
              <a:buSzPts val="1600"/>
              <a:buChar char="●"/>
            </a:pPr>
            <a:r>
              <a:rPr lang="en" sz="1600"/>
              <a:t>Coarse </a:t>
            </a:r>
            <a:r>
              <a:rPr lang="en" sz="1600"/>
              <a:t>coordinates</a:t>
            </a:r>
            <a:r>
              <a:rPr lang="en" sz="1600"/>
              <a:t>: rideshare data only accurate to 2 decimal places or up to a km inaccurate                     (ex: Lat: 30.23, Long: -97.54)</a:t>
            </a:r>
            <a:endParaRPr sz="1600"/>
          </a:p>
          <a:p>
            <a:pPr indent="-330200" lvl="0" marL="457200" rtl="0" algn="l">
              <a:lnSpc>
                <a:spcPct val="115000"/>
              </a:lnSpc>
              <a:spcBef>
                <a:spcPts val="0"/>
              </a:spcBef>
              <a:spcAft>
                <a:spcPts val="0"/>
              </a:spcAft>
              <a:buSzPts val="1600"/>
              <a:buChar char="●"/>
            </a:pPr>
            <a:r>
              <a:rPr lang="en" sz="1600"/>
              <a:t>Euclidean method imperfect for route distance</a:t>
            </a:r>
            <a:endParaRPr sz="1600"/>
          </a:p>
        </p:txBody>
      </p:sp>
      <p:pic>
        <p:nvPicPr>
          <p:cNvPr id="115" name="Google Shape;115;p21"/>
          <p:cNvPicPr preferRelativeResize="0"/>
          <p:nvPr/>
        </p:nvPicPr>
        <p:blipFill rotWithShape="1">
          <a:blip r:embed="rId3">
            <a:alphaModFix/>
          </a:blip>
          <a:srcRect b="0" l="37339" r="18555" t="9600"/>
          <a:stretch/>
        </p:blipFill>
        <p:spPr>
          <a:xfrm>
            <a:off x="6099672" y="315850"/>
            <a:ext cx="2732628" cy="4253175"/>
          </a:xfrm>
          <a:prstGeom prst="rect">
            <a:avLst/>
          </a:prstGeom>
          <a:noFill/>
          <a:ln>
            <a:noFill/>
          </a:ln>
        </p:spPr>
      </p:pic>
      <p:sp>
        <p:nvSpPr>
          <p:cNvPr id="116" name="Google Shape;116;p21"/>
          <p:cNvSpPr txBox="1"/>
          <p:nvPr/>
        </p:nvSpPr>
        <p:spPr>
          <a:xfrm>
            <a:off x="6099638" y="4569025"/>
            <a:ext cx="2732700" cy="288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Rideshare coordinate precision is coarse</a:t>
            </a:r>
            <a:endParaRPr>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